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14630400" cy="8229600"/>
  <p:notesSz cx="8229600" cy="14630400"/>
  <p:embeddedFontLst>
    <p:embeddedFont>
      <p:font typeface="Instrument Sans Medium" panose="020B0604020202020204" charset="0"/>
      <p:regular r:id="rId26"/>
    </p:embeddedFont>
    <p:embeddedFont>
      <p:font typeface="Inter" panose="020B0604020202020204" charset="0"/>
      <p:regular r:id="rId27"/>
    </p:embeddedFont>
  </p:embeddedFontLst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FD5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72" autoAdjust="0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706" y="2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422088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3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280189" y="863428"/>
            <a:ext cx="8455314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PRÉSENTATION COMPLÈTE CULTURE RADAR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577590"/>
            <a:ext cx="331946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de Agence InnovaDigital 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6280190" y="4272082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CultureRadar</a:t>
            </a: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révolutionne la </a:t>
            </a:r>
            <a:r>
              <a:rPr lang="en-US" sz="1750" b="1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découverte culturelle</a:t>
            </a: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en combinant</a:t>
            </a:r>
            <a:r>
              <a:rPr lang="en-US" sz="1750" b="1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IA personnalisée, ancrage local et accessibilité universelle</a:t>
            </a: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pour créer une </a:t>
            </a:r>
            <a:r>
              <a:rPr lang="en-US" sz="1750" b="1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expérience inédite.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5700951"/>
            <a:ext cx="7556421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Promesse Unique</a:t>
            </a:r>
            <a:r>
              <a:rPr lang="en-US" sz="220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: "La culture qui vous correspond, près de chez vous, quand vous en avez envie"</a:t>
            </a:r>
            <a:endParaRPr lang="en-US" sz="2200" dirty="0"/>
          </a:p>
        </p:txBody>
      </p:sp>
      <p:pic>
        <p:nvPicPr>
          <p:cNvPr id="8" name="Image 7" descr="Une image contenant Graphique, cœur&#10;&#10;Le contenu généré par l’IA peut être incorrect.">
            <a:extLst>
              <a:ext uri="{FF2B5EF4-FFF2-40B4-BE49-F238E27FC236}">
                <a16:creationId xmlns:a16="http://schemas.microsoft.com/office/drawing/2014/main" id="{CAD149DD-497C-96B0-DD76-5912911E03A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1" r="15437"/>
          <a:stretch>
            <a:fillRect/>
          </a:stretch>
        </p:blipFill>
        <p:spPr>
          <a:xfrm>
            <a:off x="-1061544" y="0"/>
            <a:ext cx="6306206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88633" y="383977"/>
            <a:ext cx="8672751" cy="4363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70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NOS 3 PERSONAS - INSIGHTS COMPORTEMENTAUX</a:t>
            </a:r>
            <a:endParaRPr lang="en-US" sz="27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633" y="1099542"/>
            <a:ext cx="4434721" cy="274081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488633" y="3979902"/>
            <a:ext cx="2991326" cy="2181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MARIE - Millennial Culturelle (32 ans)</a:t>
            </a:r>
            <a:endParaRPr lang="en-US" sz="1350" dirty="0"/>
          </a:p>
        </p:txBody>
      </p:sp>
      <p:sp>
        <p:nvSpPr>
          <p:cNvPr id="5" name="Text 2"/>
          <p:cNvSpPr/>
          <p:nvPr/>
        </p:nvSpPr>
        <p:spPr>
          <a:xfrm>
            <a:off x="488633" y="4281726"/>
            <a:ext cx="4434721" cy="2233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050" b="1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Profil :</a:t>
            </a:r>
            <a:r>
              <a:rPr lang="en-US" sz="10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UX Designer, Paris 11e, 45 000€/an, CSP+</a:t>
            </a:r>
            <a:endParaRPr lang="en-US" sz="1050" dirty="0"/>
          </a:p>
        </p:txBody>
      </p:sp>
      <p:sp>
        <p:nvSpPr>
          <p:cNvPr id="6" name="Text 3"/>
          <p:cNvSpPr/>
          <p:nvPr/>
        </p:nvSpPr>
        <p:spPr>
          <a:xfrm>
            <a:off x="488633" y="4588788"/>
            <a:ext cx="4434721" cy="4467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050" b="1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Besoins :</a:t>
            </a:r>
            <a:r>
              <a:rPr lang="en-US" sz="10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Recommandations ultra-personnalisées, découverte événements originaux, gain de temps, interface intuitive</a:t>
            </a:r>
            <a:endParaRPr lang="en-US" sz="1050" dirty="0"/>
          </a:p>
        </p:txBody>
      </p:sp>
      <p:sp>
        <p:nvSpPr>
          <p:cNvPr id="7" name="Text 4"/>
          <p:cNvSpPr/>
          <p:nvPr/>
        </p:nvSpPr>
        <p:spPr>
          <a:xfrm>
            <a:off x="488633" y="5119211"/>
            <a:ext cx="4434721" cy="4467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050" b="1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Pain Points :</a:t>
            </a:r>
            <a:r>
              <a:rPr lang="en-US" sz="10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Perte de temps 15+ min à chercher, offre trop généraliste, frais cachés, manque personnalisation</a:t>
            </a:r>
            <a:endParaRPr lang="en-US" sz="10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7780" y="1099542"/>
            <a:ext cx="4434721" cy="2740819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097780" y="3979902"/>
            <a:ext cx="4055745" cy="2181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THOMAS &amp; JULIE - Famille Connectée (38/36 ans)</a:t>
            </a:r>
            <a:endParaRPr lang="en-US" sz="1350" dirty="0"/>
          </a:p>
        </p:txBody>
      </p:sp>
      <p:sp>
        <p:nvSpPr>
          <p:cNvPr id="10" name="Text 6"/>
          <p:cNvSpPr/>
          <p:nvPr/>
        </p:nvSpPr>
        <p:spPr>
          <a:xfrm>
            <a:off x="5097780" y="4281726"/>
            <a:ext cx="4434721" cy="2233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050" b="1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Profil :</a:t>
            </a:r>
            <a:r>
              <a:rPr lang="en-US" sz="10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Couple + 2 enfants (8 et 12 ans), Montreuil, 75 000€ foyer</a:t>
            </a:r>
            <a:endParaRPr lang="en-US" sz="1050" dirty="0"/>
          </a:p>
        </p:txBody>
      </p:sp>
      <p:sp>
        <p:nvSpPr>
          <p:cNvPr id="11" name="Text 7"/>
          <p:cNvSpPr/>
          <p:nvPr/>
        </p:nvSpPr>
        <p:spPr>
          <a:xfrm>
            <a:off x="5097780" y="4588788"/>
            <a:ext cx="4434721" cy="4467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050" b="1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Besoins :</a:t>
            </a:r>
            <a:r>
              <a:rPr lang="en-US" sz="10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Filtres famille adaptés, activités éducatives, tarifs groupés, proximité géographique, planning partagé</a:t>
            </a:r>
            <a:endParaRPr lang="en-US" sz="1050" dirty="0"/>
          </a:p>
        </p:txBody>
      </p:sp>
      <p:sp>
        <p:nvSpPr>
          <p:cNvPr id="12" name="Text 8"/>
          <p:cNvSpPr/>
          <p:nvPr/>
        </p:nvSpPr>
        <p:spPr>
          <a:xfrm>
            <a:off x="5097780" y="5119211"/>
            <a:ext cx="4434721" cy="4467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050" b="1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Défis :</a:t>
            </a:r>
            <a:r>
              <a:rPr lang="en-US" sz="10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Satisfaire goûts tous âges, budget limité, organisation complexe, accessibilité poussette/PMR</a:t>
            </a:r>
            <a:endParaRPr lang="en-US" sz="1050" dirty="0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06928" y="1099542"/>
            <a:ext cx="4434840" cy="2740938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9706928" y="3980021"/>
            <a:ext cx="2459950" cy="2181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MICHEL - Senior Actif (65 ans)</a:t>
            </a:r>
            <a:endParaRPr lang="en-US" sz="1350" dirty="0"/>
          </a:p>
        </p:txBody>
      </p:sp>
      <p:sp>
        <p:nvSpPr>
          <p:cNvPr id="15" name="Text 10"/>
          <p:cNvSpPr/>
          <p:nvPr/>
        </p:nvSpPr>
        <p:spPr>
          <a:xfrm>
            <a:off x="9706928" y="4281845"/>
            <a:ext cx="4434840" cy="4467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050" b="1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Profil :</a:t>
            </a:r>
            <a:r>
              <a:rPr lang="en-US" sz="10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Retraité cadre, Bordeaux, 2 800€/mois, iPad et ordinateur fixe</a:t>
            </a:r>
            <a:endParaRPr lang="en-US" sz="1050" dirty="0"/>
          </a:p>
        </p:txBody>
      </p:sp>
      <p:sp>
        <p:nvSpPr>
          <p:cNvPr id="16" name="Text 11"/>
          <p:cNvSpPr/>
          <p:nvPr/>
        </p:nvSpPr>
        <p:spPr>
          <a:xfrm>
            <a:off x="9706928" y="4812268"/>
            <a:ext cx="4434840" cy="4467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050" b="1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Attentes :</a:t>
            </a:r>
            <a:r>
              <a:rPr lang="en-US" sz="10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Interface simple, informations complètes, événements accessibles PMR, support client téléphone</a:t>
            </a:r>
            <a:endParaRPr lang="en-US" sz="1050" dirty="0"/>
          </a:p>
        </p:txBody>
      </p:sp>
      <p:sp>
        <p:nvSpPr>
          <p:cNvPr id="17" name="Text 12"/>
          <p:cNvSpPr/>
          <p:nvPr/>
        </p:nvSpPr>
        <p:spPr>
          <a:xfrm>
            <a:off x="9706928" y="5342692"/>
            <a:ext cx="4434840" cy="4467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050" b="1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Freins :</a:t>
            </a:r>
            <a:r>
              <a:rPr lang="en-US" sz="10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Complexité interfaces, police trop petite, navigation pas intuitive, méfiance paiement en ligne</a:t>
            </a:r>
            <a:endParaRPr lang="en-US" sz="1050" dirty="0"/>
          </a:p>
        </p:txBody>
      </p:sp>
      <p:sp>
        <p:nvSpPr>
          <p:cNvPr id="18" name="Text 13"/>
          <p:cNvSpPr/>
          <p:nvPr/>
        </p:nvSpPr>
        <p:spPr>
          <a:xfrm>
            <a:off x="488633" y="5998845"/>
            <a:ext cx="2514957" cy="261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Synthèse Cross-Personas</a:t>
            </a:r>
            <a:endParaRPr lang="en-US" sz="1600" dirty="0"/>
          </a:p>
        </p:txBody>
      </p:sp>
      <p:sp>
        <p:nvSpPr>
          <p:cNvPr id="19" name="Text 14"/>
          <p:cNvSpPr/>
          <p:nvPr/>
        </p:nvSpPr>
        <p:spPr>
          <a:xfrm>
            <a:off x="488633" y="6469975"/>
            <a:ext cx="13653135" cy="2233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10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Besoin commun : simplicité + personnalisation</a:t>
            </a:r>
            <a:endParaRPr lang="en-US" sz="1050" dirty="0"/>
          </a:p>
        </p:txBody>
      </p:sp>
      <p:sp>
        <p:nvSpPr>
          <p:cNvPr id="20" name="Text 15"/>
          <p:cNvSpPr/>
          <p:nvPr/>
        </p:nvSpPr>
        <p:spPr>
          <a:xfrm>
            <a:off x="488633" y="6742152"/>
            <a:ext cx="13653135" cy="2233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10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Pain point universel : perte de temps recherche</a:t>
            </a:r>
            <a:endParaRPr lang="en-US" sz="1050" dirty="0"/>
          </a:p>
        </p:txBody>
      </p:sp>
      <p:sp>
        <p:nvSpPr>
          <p:cNvPr id="21" name="Text 16"/>
          <p:cNvSpPr/>
          <p:nvPr/>
        </p:nvSpPr>
        <p:spPr>
          <a:xfrm>
            <a:off x="488633" y="7014329"/>
            <a:ext cx="13653135" cy="2233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10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Opportunité : IA adaptative selon profil</a:t>
            </a:r>
            <a:endParaRPr lang="en-US" sz="1050" dirty="0"/>
          </a:p>
        </p:txBody>
      </p:sp>
      <p:sp>
        <p:nvSpPr>
          <p:cNvPr id="22" name="Text 17"/>
          <p:cNvSpPr/>
          <p:nvPr/>
        </p:nvSpPr>
        <p:spPr>
          <a:xfrm>
            <a:off x="488633" y="7286506"/>
            <a:ext cx="13653135" cy="2233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10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Défi : interface unique pour 3 générations</a:t>
            </a:r>
            <a:endParaRPr lang="en-US" sz="1050" dirty="0"/>
          </a:p>
        </p:txBody>
      </p:sp>
      <p:sp>
        <p:nvSpPr>
          <p:cNvPr id="23" name="Text 18"/>
          <p:cNvSpPr/>
          <p:nvPr/>
        </p:nvSpPr>
        <p:spPr>
          <a:xfrm>
            <a:off x="488633" y="7666911"/>
            <a:ext cx="13653135" cy="2233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0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 segments distincts mais besoin unifié d'une plateforme culturelle adaptative et accessible.</a:t>
            </a:r>
            <a:endParaRPr lang="en-US" sz="10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70535" y="369689"/>
            <a:ext cx="6663809" cy="4200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0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ÉTUDE TERRAIN - VALIDATION CONCEPT</a:t>
            </a:r>
            <a:endParaRPr lang="en-US" sz="2600" dirty="0"/>
          </a:p>
        </p:txBody>
      </p:sp>
      <p:sp>
        <p:nvSpPr>
          <p:cNvPr id="3" name="Text 1"/>
          <p:cNvSpPr/>
          <p:nvPr/>
        </p:nvSpPr>
        <p:spPr>
          <a:xfrm>
            <a:off x="470535" y="991433"/>
            <a:ext cx="2422922" cy="2520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Méthodologie Rigoureuse</a:t>
            </a:r>
            <a:endParaRPr lang="en-US" sz="1550" dirty="0"/>
          </a:p>
        </p:txBody>
      </p:sp>
      <p:sp>
        <p:nvSpPr>
          <p:cNvPr id="4" name="Text 2"/>
          <p:cNvSpPr/>
          <p:nvPr/>
        </p:nvSpPr>
        <p:spPr>
          <a:xfrm>
            <a:off x="470535" y="1579602"/>
            <a:ext cx="1969770" cy="2101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Échantillon Représentatif</a:t>
            </a:r>
            <a:endParaRPr lang="en-US" sz="1300" dirty="0"/>
          </a:p>
        </p:txBody>
      </p:sp>
      <p:sp>
        <p:nvSpPr>
          <p:cNvPr id="5" name="Text 3"/>
          <p:cNvSpPr/>
          <p:nvPr/>
        </p:nvSpPr>
        <p:spPr>
          <a:xfrm>
            <a:off x="470535" y="1924169"/>
            <a:ext cx="6680716" cy="2150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0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12 entretiens semi-directifs (45 min chacun)</a:t>
            </a:r>
            <a:endParaRPr lang="en-US" sz="1050" dirty="0"/>
          </a:p>
        </p:txBody>
      </p:sp>
      <p:sp>
        <p:nvSpPr>
          <p:cNvPr id="6" name="Text 4"/>
          <p:cNvSpPr/>
          <p:nvPr/>
        </p:nvSpPr>
        <p:spPr>
          <a:xfrm>
            <a:off x="470535" y="2186226"/>
            <a:ext cx="6680716" cy="2150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0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150 répondants questionnaire quantitatif en ligne</a:t>
            </a:r>
            <a:endParaRPr lang="en-US" sz="1050" dirty="0"/>
          </a:p>
        </p:txBody>
      </p:sp>
      <p:sp>
        <p:nvSpPr>
          <p:cNvPr id="7" name="Text 5"/>
          <p:cNvSpPr/>
          <p:nvPr/>
        </p:nvSpPr>
        <p:spPr>
          <a:xfrm>
            <a:off x="470535" y="2448282"/>
            <a:ext cx="6680716" cy="2150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0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Tests d'usage prototype sur 20 beta-testeurs</a:t>
            </a:r>
            <a:endParaRPr lang="en-US" sz="1050" dirty="0"/>
          </a:p>
        </p:txBody>
      </p:sp>
      <p:sp>
        <p:nvSpPr>
          <p:cNvPr id="8" name="Text 6"/>
          <p:cNvSpPr/>
          <p:nvPr/>
        </p:nvSpPr>
        <p:spPr>
          <a:xfrm>
            <a:off x="470535" y="2710339"/>
            <a:ext cx="6680716" cy="2150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0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Segmentation : 60% femmes, 40% hommes, 25-65 ans</a:t>
            </a:r>
            <a:endParaRPr lang="en-US" sz="1050" dirty="0"/>
          </a:p>
        </p:txBody>
      </p:sp>
      <p:sp>
        <p:nvSpPr>
          <p:cNvPr id="9" name="Text 7"/>
          <p:cNvSpPr/>
          <p:nvPr/>
        </p:nvSpPr>
        <p:spPr>
          <a:xfrm>
            <a:off x="7486769" y="1579602"/>
            <a:ext cx="1714857" cy="2101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Zones Géographiques</a:t>
            </a:r>
            <a:endParaRPr lang="en-US" sz="1300" dirty="0"/>
          </a:p>
        </p:txBody>
      </p:sp>
      <p:sp>
        <p:nvSpPr>
          <p:cNvPr id="10" name="Text 8"/>
          <p:cNvSpPr/>
          <p:nvPr/>
        </p:nvSpPr>
        <p:spPr>
          <a:xfrm>
            <a:off x="7486769" y="1924169"/>
            <a:ext cx="6680716" cy="2150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0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Paris intra-muros : 50%</a:t>
            </a:r>
            <a:endParaRPr lang="en-US" sz="1050" dirty="0"/>
          </a:p>
        </p:txBody>
      </p:sp>
      <p:sp>
        <p:nvSpPr>
          <p:cNvPr id="11" name="Text 9"/>
          <p:cNvSpPr/>
          <p:nvPr/>
        </p:nvSpPr>
        <p:spPr>
          <a:xfrm>
            <a:off x="7486769" y="2186226"/>
            <a:ext cx="6680716" cy="2150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0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Proche banlieue : 30%</a:t>
            </a:r>
            <a:endParaRPr lang="en-US" sz="1050" dirty="0"/>
          </a:p>
        </p:txBody>
      </p:sp>
      <p:sp>
        <p:nvSpPr>
          <p:cNvPr id="12" name="Text 10"/>
          <p:cNvSpPr/>
          <p:nvPr/>
        </p:nvSpPr>
        <p:spPr>
          <a:xfrm>
            <a:off x="7486769" y="2448282"/>
            <a:ext cx="6680716" cy="2150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0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Grandes métropoles : 20%</a:t>
            </a:r>
            <a:endParaRPr lang="en-US" sz="1050" dirty="0"/>
          </a:p>
        </p:txBody>
      </p:sp>
      <p:sp>
        <p:nvSpPr>
          <p:cNvPr id="13" name="Text 11"/>
          <p:cNvSpPr/>
          <p:nvPr/>
        </p:nvSpPr>
        <p:spPr>
          <a:xfrm>
            <a:off x="470535" y="3174087"/>
            <a:ext cx="2479953" cy="2520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Résultats Quantitatifs Clés</a:t>
            </a:r>
            <a:endParaRPr lang="en-US" sz="1550" dirty="0"/>
          </a:p>
        </p:txBody>
      </p:sp>
      <p:sp>
        <p:nvSpPr>
          <p:cNvPr id="14" name="Shape 12"/>
          <p:cNvSpPr/>
          <p:nvPr/>
        </p:nvSpPr>
        <p:spPr>
          <a:xfrm>
            <a:off x="470535" y="3627834"/>
            <a:ext cx="13689330" cy="1972628"/>
          </a:xfrm>
          <a:prstGeom prst="roundRect">
            <a:avLst>
              <a:gd name="adj" fmla="val 1022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15" name="Shape 13"/>
          <p:cNvSpPr/>
          <p:nvPr/>
        </p:nvSpPr>
        <p:spPr>
          <a:xfrm>
            <a:off x="478155" y="3635454"/>
            <a:ext cx="13672661" cy="39147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16" name="Text 14"/>
          <p:cNvSpPr/>
          <p:nvPr/>
        </p:nvSpPr>
        <p:spPr>
          <a:xfrm>
            <a:off x="614243" y="3723680"/>
            <a:ext cx="4284345" cy="2150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Temps recherche &gt; 15 min</a:t>
            </a:r>
            <a:endParaRPr lang="en-US" sz="1050" dirty="0"/>
          </a:p>
        </p:txBody>
      </p:sp>
      <p:sp>
        <p:nvSpPr>
          <p:cNvPr id="17" name="Text 15"/>
          <p:cNvSpPr/>
          <p:nvPr/>
        </p:nvSpPr>
        <p:spPr>
          <a:xfrm>
            <a:off x="5175052" y="3723680"/>
            <a:ext cx="4280535" cy="2150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87%</a:t>
            </a:r>
            <a:endParaRPr lang="en-US" sz="1050" dirty="0"/>
          </a:p>
        </p:txBody>
      </p:sp>
      <p:sp>
        <p:nvSpPr>
          <p:cNvPr id="18" name="Text 16"/>
          <p:cNvSpPr/>
          <p:nvPr/>
        </p:nvSpPr>
        <p:spPr>
          <a:xfrm>
            <a:off x="9732050" y="3723680"/>
            <a:ext cx="4284345" cy="2150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Frustration majeure validée</a:t>
            </a:r>
            <a:endParaRPr lang="en-US" sz="1050" dirty="0"/>
          </a:p>
        </p:txBody>
      </p:sp>
      <p:sp>
        <p:nvSpPr>
          <p:cNvPr id="19" name="Shape 17"/>
          <p:cNvSpPr/>
          <p:nvPr/>
        </p:nvSpPr>
        <p:spPr>
          <a:xfrm>
            <a:off x="478155" y="4026932"/>
            <a:ext cx="13672661" cy="391478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20" name="Text 18"/>
          <p:cNvSpPr/>
          <p:nvPr/>
        </p:nvSpPr>
        <p:spPr>
          <a:xfrm>
            <a:off x="614243" y="4115157"/>
            <a:ext cx="4284345" cy="2150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Intérêt IA personnalisée</a:t>
            </a:r>
            <a:endParaRPr lang="en-US" sz="1050" dirty="0"/>
          </a:p>
        </p:txBody>
      </p:sp>
      <p:sp>
        <p:nvSpPr>
          <p:cNvPr id="21" name="Text 19"/>
          <p:cNvSpPr/>
          <p:nvPr/>
        </p:nvSpPr>
        <p:spPr>
          <a:xfrm>
            <a:off x="5175052" y="4115157"/>
            <a:ext cx="4280535" cy="2150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92%</a:t>
            </a:r>
            <a:endParaRPr lang="en-US" sz="1050" dirty="0"/>
          </a:p>
        </p:txBody>
      </p:sp>
      <p:sp>
        <p:nvSpPr>
          <p:cNvPr id="22" name="Text 20"/>
          <p:cNvSpPr/>
          <p:nvPr/>
        </p:nvSpPr>
        <p:spPr>
          <a:xfrm>
            <a:off x="9732050" y="4115157"/>
            <a:ext cx="4284345" cy="2150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Concept validé fortement</a:t>
            </a:r>
            <a:endParaRPr lang="en-US" sz="1050" dirty="0"/>
          </a:p>
        </p:txBody>
      </p:sp>
      <p:sp>
        <p:nvSpPr>
          <p:cNvPr id="23" name="Shape 21"/>
          <p:cNvSpPr/>
          <p:nvPr/>
        </p:nvSpPr>
        <p:spPr>
          <a:xfrm>
            <a:off x="478155" y="4418409"/>
            <a:ext cx="13672661" cy="39147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24" name="Text 22"/>
          <p:cNvSpPr/>
          <p:nvPr/>
        </p:nvSpPr>
        <p:spPr>
          <a:xfrm>
            <a:off x="614243" y="4506635"/>
            <a:ext cx="4284345" cy="2150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Préférence interface simple</a:t>
            </a:r>
            <a:endParaRPr lang="en-US" sz="1050" dirty="0"/>
          </a:p>
        </p:txBody>
      </p:sp>
      <p:sp>
        <p:nvSpPr>
          <p:cNvPr id="25" name="Text 23"/>
          <p:cNvSpPr/>
          <p:nvPr/>
        </p:nvSpPr>
        <p:spPr>
          <a:xfrm>
            <a:off x="5175052" y="4506635"/>
            <a:ext cx="4280535" cy="2150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75%</a:t>
            </a:r>
            <a:endParaRPr lang="en-US" sz="1050" dirty="0"/>
          </a:p>
        </p:txBody>
      </p:sp>
      <p:sp>
        <p:nvSpPr>
          <p:cNvPr id="26" name="Text 24"/>
          <p:cNvSpPr/>
          <p:nvPr/>
        </p:nvSpPr>
        <p:spPr>
          <a:xfrm>
            <a:off x="9732050" y="4506635"/>
            <a:ext cx="4284345" cy="2150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Priorité UX confirmée</a:t>
            </a:r>
            <a:endParaRPr lang="en-US" sz="1050" dirty="0"/>
          </a:p>
        </p:txBody>
      </p:sp>
      <p:sp>
        <p:nvSpPr>
          <p:cNvPr id="27" name="Shape 25"/>
          <p:cNvSpPr/>
          <p:nvPr/>
        </p:nvSpPr>
        <p:spPr>
          <a:xfrm>
            <a:off x="478155" y="4809887"/>
            <a:ext cx="13672661" cy="391478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28" name="Text 26"/>
          <p:cNvSpPr/>
          <p:nvPr/>
        </p:nvSpPr>
        <p:spPr>
          <a:xfrm>
            <a:off x="614243" y="4898112"/>
            <a:ext cx="4284345" cy="2150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Budget 50-100€/mois culture</a:t>
            </a:r>
            <a:endParaRPr lang="en-US" sz="1050" dirty="0"/>
          </a:p>
        </p:txBody>
      </p:sp>
      <p:sp>
        <p:nvSpPr>
          <p:cNvPr id="29" name="Text 27"/>
          <p:cNvSpPr/>
          <p:nvPr/>
        </p:nvSpPr>
        <p:spPr>
          <a:xfrm>
            <a:off x="5175052" y="4898112"/>
            <a:ext cx="4280535" cy="2150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68%</a:t>
            </a:r>
            <a:endParaRPr lang="en-US" sz="1050" dirty="0"/>
          </a:p>
        </p:txBody>
      </p:sp>
      <p:sp>
        <p:nvSpPr>
          <p:cNvPr id="30" name="Text 28"/>
          <p:cNvSpPr/>
          <p:nvPr/>
        </p:nvSpPr>
        <p:spPr>
          <a:xfrm>
            <a:off x="9732050" y="4898112"/>
            <a:ext cx="4284345" cy="2150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Modèle économique viable</a:t>
            </a:r>
            <a:endParaRPr lang="en-US" sz="1050" dirty="0"/>
          </a:p>
        </p:txBody>
      </p:sp>
      <p:sp>
        <p:nvSpPr>
          <p:cNvPr id="31" name="Shape 29"/>
          <p:cNvSpPr/>
          <p:nvPr/>
        </p:nvSpPr>
        <p:spPr>
          <a:xfrm>
            <a:off x="478155" y="5201364"/>
            <a:ext cx="13672661" cy="39147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32" name="Text 30"/>
          <p:cNvSpPr/>
          <p:nvPr/>
        </p:nvSpPr>
        <p:spPr>
          <a:xfrm>
            <a:off x="614243" y="5289590"/>
            <a:ext cx="4284345" cy="2150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Usage mobile prioritaire</a:t>
            </a:r>
            <a:endParaRPr lang="en-US" sz="1050" dirty="0"/>
          </a:p>
        </p:txBody>
      </p:sp>
      <p:sp>
        <p:nvSpPr>
          <p:cNvPr id="33" name="Text 31"/>
          <p:cNvSpPr/>
          <p:nvPr/>
        </p:nvSpPr>
        <p:spPr>
          <a:xfrm>
            <a:off x="5175052" y="5289590"/>
            <a:ext cx="4280535" cy="2150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84%</a:t>
            </a:r>
            <a:endParaRPr lang="en-US" sz="1050" dirty="0"/>
          </a:p>
        </p:txBody>
      </p:sp>
      <p:sp>
        <p:nvSpPr>
          <p:cNvPr id="34" name="Text 32"/>
          <p:cNvSpPr/>
          <p:nvPr/>
        </p:nvSpPr>
        <p:spPr>
          <a:xfrm>
            <a:off x="9732050" y="5289590"/>
            <a:ext cx="4284345" cy="2150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Mobile-first obligatoire</a:t>
            </a:r>
            <a:endParaRPr lang="en-US" sz="1050" dirty="0"/>
          </a:p>
        </p:txBody>
      </p:sp>
      <p:sp>
        <p:nvSpPr>
          <p:cNvPr id="35" name="Text 33"/>
          <p:cNvSpPr/>
          <p:nvPr/>
        </p:nvSpPr>
        <p:spPr>
          <a:xfrm>
            <a:off x="470535" y="5802154"/>
            <a:ext cx="2020253" cy="2520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Verbatims Marquants</a:t>
            </a:r>
            <a:endParaRPr lang="en-US" sz="1550" dirty="0"/>
          </a:p>
        </p:txBody>
      </p:sp>
      <p:sp>
        <p:nvSpPr>
          <p:cNvPr id="36" name="Text 34"/>
          <p:cNvSpPr/>
          <p:nvPr/>
        </p:nvSpPr>
        <p:spPr>
          <a:xfrm>
            <a:off x="672227" y="6407110"/>
            <a:ext cx="13487638" cy="2150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"Je perds plus de temps à chercher qu'à profiter de ma sortie" - Camille, 31 ans</a:t>
            </a:r>
            <a:endParaRPr lang="en-US" sz="1050" dirty="0"/>
          </a:p>
        </p:txBody>
      </p:sp>
      <p:sp>
        <p:nvSpPr>
          <p:cNvPr id="37" name="Text 35"/>
          <p:cNvSpPr/>
          <p:nvPr/>
        </p:nvSpPr>
        <p:spPr>
          <a:xfrm>
            <a:off x="672227" y="6773347"/>
            <a:ext cx="13487638" cy="2150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"Une app qui pense à ma place, ça serait génial !" - Claire, 38 ans</a:t>
            </a:r>
            <a:endParaRPr lang="en-US" sz="1050" dirty="0"/>
          </a:p>
        </p:txBody>
      </p:sp>
      <p:sp>
        <p:nvSpPr>
          <p:cNvPr id="38" name="Text 36"/>
          <p:cNvSpPr/>
          <p:nvPr/>
        </p:nvSpPr>
        <p:spPr>
          <a:xfrm>
            <a:off x="672227" y="7139583"/>
            <a:ext cx="13487638" cy="2150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"Si ça peut me faire découvrir des endroits que je connais pas, je signe" - Marie, 29 ans</a:t>
            </a:r>
            <a:endParaRPr lang="en-US" sz="1050" dirty="0"/>
          </a:p>
        </p:txBody>
      </p:sp>
      <p:sp>
        <p:nvSpPr>
          <p:cNvPr id="39" name="Shape 37"/>
          <p:cNvSpPr/>
          <p:nvPr/>
        </p:nvSpPr>
        <p:spPr>
          <a:xfrm>
            <a:off x="470535" y="6255901"/>
            <a:ext cx="15240" cy="1249918"/>
          </a:xfrm>
          <a:prstGeom prst="rect">
            <a:avLst/>
          </a:prstGeom>
          <a:solidFill>
            <a:srgbClr val="FDC4C4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40" name="Text 38"/>
          <p:cNvSpPr/>
          <p:nvPr/>
        </p:nvSpPr>
        <p:spPr>
          <a:xfrm>
            <a:off x="470535" y="7657028"/>
            <a:ext cx="13689330" cy="2150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Validation terrain totale - le marché attend CultureRadar avec impatience !</a:t>
            </a:r>
            <a:endParaRPr lang="en-US" sz="10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90538" y="385405"/>
            <a:ext cx="9561314" cy="4379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7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ARCHITECTURE TECHNIQUE - WORDPRESS FULL-STACK</a:t>
            </a:r>
            <a:endParaRPr lang="en-US" sz="2750" dirty="0"/>
          </a:p>
        </p:txBody>
      </p:sp>
      <p:sp>
        <p:nvSpPr>
          <p:cNvPr id="3" name="Text 1"/>
          <p:cNvSpPr/>
          <p:nvPr/>
        </p:nvSpPr>
        <p:spPr>
          <a:xfrm>
            <a:off x="490538" y="1033582"/>
            <a:ext cx="4150400" cy="2627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Frontend - Interface Utilisateur WordPress</a:t>
            </a:r>
            <a:endParaRPr lang="en-US" sz="16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538" y="1506617"/>
            <a:ext cx="350401" cy="35040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016079" y="1589842"/>
            <a:ext cx="1752124" cy="2190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CMS Core</a:t>
            </a:r>
            <a:endParaRPr lang="en-US" sz="1350" dirty="0"/>
          </a:p>
        </p:txBody>
      </p:sp>
      <p:sp>
        <p:nvSpPr>
          <p:cNvPr id="6" name="Text 3"/>
          <p:cNvSpPr/>
          <p:nvPr/>
        </p:nvSpPr>
        <p:spPr>
          <a:xfrm>
            <a:off x="1016079" y="1892975"/>
            <a:ext cx="6211491" cy="2241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WordPress 6.4+ avec Gutenberg avancé</a:t>
            </a:r>
            <a:endParaRPr lang="en-US" sz="110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2711" y="1506617"/>
            <a:ext cx="350401" cy="350401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928253" y="1589842"/>
            <a:ext cx="1752124" cy="2190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Optimisations Mobile</a:t>
            </a:r>
            <a:endParaRPr lang="en-US" sz="1350" dirty="0"/>
          </a:p>
        </p:txBody>
      </p:sp>
      <p:sp>
        <p:nvSpPr>
          <p:cNvPr id="9" name="Text 5"/>
          <p:cNvSpPr/>
          <p:nvPr/>
        </p:nvSpPr>
        <p:spPr>
          <a:xfrm>
            <a:off x="7928253" y="1892975"/>
            <a:ext cx="6211610" cy="2241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Thème responsive native, touch-friendly</a:t>
            </a:r>
            <a:endParaRPr lang="en-US" sz="110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538" y="2467570"/>
            <a:ext cx="350401" cy="350401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016079" y="2550795"/>
            <a:ext cx="1752124" cy="2190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Design</a:t>
            </a:r>
            <a:endParaRPr lang="en-US" sz="1350" dirty="0"/>
          </a:p>
        </p:txBody>
      </p:sp>
      <p:sp>
        <p:nvSpPr>
          <p:cNvPr id="12" name="Text 7"/>
          <p:cNvSpPr/>
          <p:nvPr/>
        </p:nvSpPr>
        <p:spPr>
          <a:xfrm>
            <a:off x="1016079" y="2853928"/>
            <a:ext cx="6211491" cy="2241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Elementor Pro pour design avancé</a:t>
            </a:r>
            <a:endParaRPr lang="en-US" sz="110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02711" y="2467570"/>
            <a:ext cx="350401" cy="350401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928253" y="2550795"/>
            <a:ext cx="1752124" cy="2190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Performance</a:t>
            </a:r>
            <a:endParaRPr lang="en-US" sz="1350" dirty="0"/>
          </a:p>
        </p:txBody>
      </p:sp>
      <p:sp>
        <p:nvSpPr>
          <p:cNvPr id="15" name="Text 9"/>
          <p:cNvSpPr/>
          <p:nvPr/>
        </p:nvSpPr>
        <p:spPr>
          <a:xfrm>
            <a:off x="7928253" y="2853928"/>
            <a:ext cx="6211610" cy="2241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WP Rocket optimisation performance</a:t>
            </a:r>
            <a:endParaRPr lang="en-US" sz="1100" dirty="0"/>
          </a:p>
        </p:txBody>
      </p:sp>
      <p:sp>
        <p:nvSpPr>
          <p:cNvPr id="16" name="Text 10"/>
          <p:cNvSpPr/>
          <p:nvPr/>
        </p:nvSpPr>
        <p:spPr>
          <a:xfrm>
            <a:off x="490538" y="3288387"/>
            <a:ext cx="3229928" cy="2627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Backend - WordPress Ecosystem</a:t>
            </a:r>
            <a:endParaRPr lang="en-US" sz="1650" dirty="0"/>
          </a:p>
        </p:txBody>
      </p:sp>
      <p:sp>
        <p:nvSpPr>
          <p:cNvPr id="17" name="Text 11"/>
          <p:cNvSpPr/>
          <p:nvPr/>
        </p:nvSpPr>
        <p:spPr>
          <a:xfrm>
            <a:off x="490538" y="3901559"/>
            <a:ext cx="1752124" cy="2190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Infrastructure CMS</a:t>
            </a:r>
            <a:endParaRPr lang="en-US" sz="1350" dirty="0"/>
          </a:p>
        </p:txBody>
      </p:sp>
      <p:sp>
        <p:nvSpPr>
          <p:cNvPr id="18" name="Text 12"/>
          <p:cNvSpPr/>
          <p:nvPr/>
        </p:nvSpPr>
        <p:spPr>
          <a:xfrm>
            <a:off x="490538" y="4260771"/>
            <a:ext cx="6653689" cy="2241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11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WordPress multisite pour scalabilité</a:t>
            </a:r>
            <a:endParaRPr lang="en-US" sz="1100" dirty="0"/>
          </a:p>
        </p:txBody>
      </p:sp>
      <p:sp>
        <p:nvSpPr>
          <p:cNvPr id="19" name="Text 13"/>
          <p:cNvSpPr/>
          <p:nvPr/>
        </p:nvSpPr>
        <p:spPr>
          <a:xfrm>
            <a:off x="490538" y="4534019"/>
            <a:ext cx="6653689" cy="2241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11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MySQL 8.0 base données optimisée</a:t>
            </a:r>
            <a:endParaRPr lang="en-US" sz="1100" dirty="0"/>
          </a:p>
        </p:txBody>
      </p:sp>
      <p:sp>
        <p:nvSpPr>
          <p:cNvPr id="20" name="Text 14"/>
          <p:cNvSpPr/>
          <p:nvPr/>
        </p:nvSpPr>
        <p:spPr>
          <a:xfrm>
            <a:off x="490538" y="4807268"/>
            <a:ext cx="6653689" cy="2241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11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Redis Object Cache performance</a:t>
            </a:r>
            <a:endParaRPr lang="en-US" sz="1100" dirty="0"/>
          </a:p>
        </p:txBody>
      </p:sp>
      <p:sp>
        <p:nvSpPr>
          <p:cNvPr id="21" name="Text 15"/>
          <p:cNvSpPr/>
          <p:nvPr/>
        </p:nvSpPr>
        <p:spPr>
          <a:xfrm>
            <a:off x="490538" y="5080516"/>
            <a:ext cx="6653689" cy="2241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11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REST API WordPress native + custom endpoints</a:t>
            </a:r>
            <a:endParaRPr lang="en-US" sz="1100" dirty="0"/>
          </a:p>
        </p:txBody>
      </p:sp>
      <p:sp>
        <p:nvSpPr>
          <p:cNvPr id="22" name="Text 16"/>
          <p:cNvSpPr/>
          <p:nvPr/>
        </p:nvSpPr>
        <p:spPr>
          <a:xfrm>
            <a:off x="7493794" y="3901559"/>
            <a:ext cx="1752124" cy="2190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Plugins Spécialisés</a:t>
            </a:r>
            <a:endParaRPr lang="en-US" sz="1350" dirty="0"/>
          </a:p>
        </p:txBody>
      </p:sp>
      <p:sp>
        <p:nvSpPr>
          <p:cNvPr id="23" name="Text 17"/>
          <p:cNvSpPr/>
          <p:nvPr/>
        </p:nvSpPr>
        <p:spPr>
          <a:xfrm>
            <a:off x="7493794" y="4260771"/>
            <a:ext cx="6653689" cy="2241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11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Custom Plugin IA Recommandations (développement sur mesure)</a:t>
            </a:r>
            <a:endParaRPr lang="en-US" sz="1100" dirty="0"/>
          </a:p>
        </p:txBody>
      </p:sp>
      <p:sp>
        <p:nvSpPr>
          <p:cNvPr id="24" name="Text 18"/>
          <p:cNvSpPr/>
          <p:nvPr/>
        </p:nvSpPr>
        <p:spPr>
          <a:xfrm>
            <a:off x="7493794" y="4534019"/>
            <a:ext cx="6653689" cy="2241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11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WP Geolocation pour services maps</a:t>
            </a:r>
            <a:endParaRPr lang="en-US" sz="1100" dirty="0"/>
          </a:p>
        </p:txBody>
      </p:sp>
      <p:sp>
        <p:nvSpPr>
          <p:cNvPr id="25" name="Text 19"/>
          <p:cNvSpPr/>
          <p:nvPr/>
        </p:nvSpPr>
        <p:spPr>
          <a:xfrm>
            <a:off x="7493794" y="4807268"/>
            <a:ext cx="6653689" cy="2241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11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WP Mail SMTP + Push notifications</a:t>
            </a:r>
            <a:endParaRPr lang="en-US" sz="1100" dirty="0"/>
          </a:p>
        </p:txBody>
      </p:sp>
      <p:sp>
        <p:nvSpPr>
          <p:cNvPr id="26" name="Text 20"/>
          <p:cNvSpPr/>
          <p:nvPr/>
        </p:nvSpPr>
        <p:spPr>
          <a:xfrm>
            <a:off x="7493794" y="5080516"/>
            <a:ext cx="6653689" cy="2241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11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WooCommerce pour système réservations</a:t>
            </a:r>
            <a:endParaRPr lang="en-US" sz="1100" dirty="0"/>
          </a:p>
        </p:txBody>
      </p:sp>
      <p:sp>
        <p:nvSpPr>
          <p:cNvPr id="27" name="Text 21"/>
          <p:cNvSpPr/>
          <p:nvPr/>
        </p:nvSpPr>
        <p:spPr>
          <a:xfrm>
            <a:off x="490538" y="5564029"/>
            <a:ext cx="3316724" cy="2627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Intelligence Artificielle WordPress</a:t>
            </a:r>
            <a:endParaRPr lang="en-US" sz="1650" dirty="0"/>
          </a:p>
        </p:txBody>
      </p:sp>
      <p:sp>
        <p:nvSpPr>
          <p:cNvPr id="28" name="Text 22"/>
          <p:cNvSpPr/>
          <p:nvPr/>
        </p:nvSpPr>
        <p:spPr>
          <a:xfrm>
            <a:off x="490538" y="6037064"/>
            <a:ext cx="13649325" cy="2241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b="1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Plugin IA Custom (Développement sur mesure) :</a:t>
            </a:r>
            <a:endParaRPr lang="en-US" sz="1100" dirty="0"/>
          </a:p>
        </p:txBody>
      </p:sp>
      <p:sp>
        <p:nvSpPr>
          <p:cNvPr id="29" name="Text 23"/>
          <p:cNvSpPr/>
          <p:nvPr/>
        </p:nvSpPr>
        <p:spPr>
          <a:xfrm>
            <a:off x="490538" y="6418898"/>
            <a:ext cx="13649325" cy="2241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11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Machine Learning intégré via API Python externe</a:t>
            </a:r>
            <a:endParaRPr lang="en-US" sz="1100" dirty="0"/>
          </a:p>
        </p:txBody>
      </p:sp>
      <p:sp>
        <p:nvSpPr>
          <p:cNvPr id="30" name="Text 24"/>
          <p:cNvSpPr/>
          <p:nvPr/>
        </p:nvSpPr>
        <p:spPr>
          <a:xfrm>
            <a:off x="490538" y="6692146"/>
            <a:ext cx="13649325" cy="2241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11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Filtrage collaboratif dans base WordPress</a:t>
            </a:r>
            <a:endParaRPr lang="en-US" sz="1100" dirty="0"/>
          </a:p>
        </p:txBody>
      </p:sp>
      <p:sp>
        <p:nvSpPr>
          <p:cNvPr id="31" name="Text 25"/>
          <p:cNvSpPr/>
          <p:nvPr/>
        </p:nvSpPr>
        <p:spPr>
          <a:xfrm>
            <a:off x="490538" y="6965394"/>
            <a:ext cx="13649325" cy="2241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11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Algorithmes recommendation via hooks WordPress</a:t>
            </a:r>
            <a:endParaRPr lang="en-US" sz="1100" dirty="0"/>
          </a:p>
        </p:txBody>
      </p:sp>
      <p:sp>
        <p:nvSpPr>
          <p:cNvPr id="32" name="Text 26"/>
          <p:cNvSpPr/>
          <p:nvPr/>
        </p:nvSpPr>
        <p:spPr>
          <a:xfrm>
            <a:off x="490538" y="7238643"/>
            <a:ext cx="13649325" cy="2241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11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 pipeline custom tables WordPress</a:t>
            </a:r>
            <a:endParaRPr lang="en-US" sz="1100" dirty="0"/>
          </a:p>
        </p:txBody>
      </p:sp>
      <p:sp>
        <p:nvSpPr>
          <p:cNvPr id="33" name="Text 27"/>
          <p:cNvSpPr/>
          <p:nvPr/>
        </p:nvSpPr>
        <p:spPr>
          <a:xfrm>
            <a:off x="490538" y="7620476"/>
            <a:ext cx="13649325" cy="2241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Architecture WordPress robuste, extensible et sécurisée garantissant performances optimales avec écosystème mature.</a:t>
            </a:r>
            <a:endParaRPr lang="en-US" sz="11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48628" y="353735"/>
            <a:ext cx="10303073" cy="4006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50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MOTEUR IA CULTURERADAR - INTELLIGENCE WORDPRESS NATIVE</a:t>
            </a:r>
            <a:endParaRPr lang="en-US" sz="2500" dirty="0"/>
          </a:p>
        </p:txBody>
      </p:sp>
      <p:sp>
        <p:nvSpPr>
          <p:cNvPr id="3" name="Text 1"/>
          <p:cNvSpPr/>
          <p:nvPr/>
        </p:nvSpPr>
        <p:spPr>
          <a:xfrm>
            <a:off x="448628" y="946666"/>
            <a:ext cx="4724638" cy="2402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0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Pipeline de Recommandation WordPress en 4 Étapes</a:t>
            </a:r>
            <a:endParaRPr lang="en-US" sz="15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628" y="1379220"/>
            <a:ext cx="6866573" cy="512683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576739" y="2020014"/>
            <a:ext cx="1672828" cy="2002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1. Collecte de Données</a:t>
            </a:r>
            <a:endParaRPr lang="en-US" sz="1250" dirty="0"/>
          </a:p>
        </p:txBody>
      </p:sp>
      <p:sp>
        <p:nvSpPr>
          <p:cNvPr id="6" name="Text 3"/>
          <p:cNvSpPr/>
          <p:nvPr/>
        </p:nvSpPr>
        <p:spPr>
          <a:xfrm>
            <a:off x="576739" y="2297192"/>
            <a:ext cx="6610350" cy="2051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b="1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Données Utilisateur WordPress :</a:t>
            </a:r>
            <a:endParaRPr lang="en-US" sz="1000" dirty="0"/>
          </a:p>
        </p:txBody>
      </p:sp>
      <p:sp>
        <p:nvSpPr>
          <p:cNvPr id="7" name="Text 4"/>
          <p:cNvSpPr/>
          <p:nvPr/>
        </p:nvSpPr>
        <p:spPr>
          <a:xfrm>
            <a:off x="576739" y="2579251"/>
            <a:ext cx="6610350" cy="2051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sz="10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Profil WP User Meta : âge, lieu, CSP, budget</a:t>
            </a:r>
            <a:endParaRPr lang="en-US" sz="1000" dirty="0"/>
          </a:p>
        </p:txBody>
      </p:sp>
      <p:sp>
        <p:nvSpPr>
          <p:cNvPr id="8" name="Text 5"/>
          <p:cNvSpPr/>
          <p:nvPr/>
        </p:nvSpPr>
        <p:spPr>
          <a:xfrm>
            <a:off x="576739" y="2829163"/>
            <a:ext cx="6610350" cy="2051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sz="10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Custom Post Types : préférences, genres, artistes favoris</a:t>
            </a:r>
            <a:endParaRPr lang="en-US" sz="1000" dirty="0"/>
          </a:p>
        </p:txBody>
      </p:sp>
      <p:sp>
        <p:nvSpPr>
          <p:cNvPr id="9" name="Text 6"/>
          <p:cNvSpPr/>
          <p:nvPr/>
        </p:nvSpPr>
        <p:spPr>
          <a:xfrm>
            <a:off x="576739" y="3079075"/>
            <a:ext cx="6610350" cy="2051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sz="10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WP User Activity : navigation, temps passé, événements vus</a:t>
            </a:r>
            <a:endParaRPr lang="en-US" sz="1000" dirty="0"/>
          </a:p>
        </p:txBody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1379220"/>
            <a:ext cx="6866573" cy="512683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7443311" y="2020014"/>
            <a:ext cx="1602343" cy="2002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2. Traitement IA</a:t>
            </a:r>
            <a:endParaRPr lang="en-US" sz="1250" dirty="0"/>
          </a:p>
        </p:txBody>
      </p:sp>
      <p:sp>
        <p:nvSpPr>
          <p:cNvPr id="12" name="Text 8"/>
          <p:cNvSpPr/>
          <p:nvPr/>
        </p:nvSpPr>
        <p:spPr>
          <a:xfrm>
            <a:off x="7443311" y="2297192"/>
            <a:ext cx="6610350" cy="2051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b="1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Architecture WordPress IA :</a:t>
            </a:r>
            <a:endParaRPr lang="en-US" sz="1000" dirty="0"/>
          </a:p>
        </p:txBody>
      </p:sp>
      <p:sp>
        <p:nvSpPr>
          <p:cNvPr id="13" name="Text 9"/>
          <p:cNvSpPr/>
          <p:nvPr/>
        </p:nvSpPr>
        <p:spPr>
          <a:xfrm>
            <a:off x="7443311" y="2579251"/>
            <a:ext cx="6610350" cy="2051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sz="10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Tables custom pour algorithmes ML dans base WP</a:t>
            </a:r>
            <a:endParaRPr lang="en-US" sz="1000" dirty="0"/>
          </a:p>
        </p:txBody>
      </p:sp>
      <p:sp>
        <p:nvSpPr>
          <p:cNvPr id="14" name="Text 10"/>
          <p:cNvSpPr/>
          <p:nvPr/>
        </p:nvSpPr>
        <p:spPr>
          <a:xfrm>
            <a:off x="7443311" y="2829163"/>
            <a:ext cx="6610350" cy="2051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sz="10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Hooks WordPress pour traitement données temps réel</a:t>
            </a:r>
            <a:endParaRPr lang="en-US" sz="1000" dirty="0"/>
          </a:p>
        </p:txBody>
      </p:sp>
      <p:sp>
        <p:nvSpPr>
          <p:cNvPr id="15" name="Text 11"/>
          <p:cNvSpPr/>
          <p:nvPr/>
        </p:nvSpPr>
        <p:spPr>
          <a:xfrm>
            <a:off x="7443311" y="3079075"/>
            <a:ext cx="6610350" cy="2051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sz="10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Cron jobs WP pour apprentissage périodique</a:t>
            </a:r>
            <a:endParaRPr lang="en-US" sz="1000" dirty="0"/>
          </a:p>
        </p:txBody>
      </p:sp>
      <p:pic>
        <p:nvPicPr>
          <p:cNvPr id="1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628" y="3412331"/>
            <a:ext cx="6866573" cy="512683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576739" y="4053126"/>
            <a:ext cx="2438281" cy="2002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3. Génération Recommandations</a:t>
            </a:r>
            <a:endParaRPr lang="en-US" sz="1250" dirty="0"/>
          </a:p>
        </p:txBody>
      </p:sp>
      <p:sp>
        <p:nvSpPr>
          <p:cNvPr id="18" name="Text 13"/>
          <p:cNvSpPr/>
          <p:nvPr/>
        </p:nvSpPr>
        <p:spPr>
          <a:xfrm>
            <a:off x="576739" y="4330303"/>
            <a:ext cx="6610350" cy="2051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b="1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Scoring Multi-Critères WP :</a:t>
            </a:r>
            <a:endParaRPr lang="en-US" sz="1000" dirty="0"/>
          </a:p>
        </p:txBody>
      </p:sp>
      <p:sp>
        <p:nvSpPr>
          <p:cNvPr id="19" name="Text 14"/>
          <p:cNvSpPr/>
          <p:nvPr/>
        </p:nvSpPr>
        <p:spPr>
          <a:xfrm>
            <a:off x="576739" y="4612362"/>
            <a:ext cx="6610350" cy="2051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sz="10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Pertinence culturelle via taxonomy WordPress (0-40 points)</a:t>
            </a:r>
            <a:endParaRPr lang="en-US" sz="1000" dirty="0"/>
          </a:p>
        </p:txBody>
      </p:sp>
      <p:sp>
        <p:nvSpPr>
          <p:cNvPr id="20" name="Text 15"/>
          <p:cNvSpPr/>
          <p:nvPr/>
        </p:nvSpPr>
        <p:spPr>
          <a:xfrm>
            <a:off x="576739" y="4862274"/>
            <a:ext cx="6610350" cy="2051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sz="10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Proximité géographique via WP Maps (0-20 points)</a:t>
            </a:r>
            <a:endParaRPr lang="en-US" sz="1000" dirty="0"/>
          </a:p>
        </p:txBody>
      </p:sp>
      <p:sp>
        <p:nvSpPr>
          <p:cNvPr id="21" name="Text 16"/>
          <p:cNvSpPr/>
          <p:nvPr/>
        </p:nvSpPr>
        <p:spPr>
          <a:xfrm>
            <a:off x="576739" y="5112187"/>
            <a:ext cx="6610350" cy="2051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sz="10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Disponibilité via WP Events Calendar (0-20 points)</a:t>
            </a:r>
            <a:endParaRPr lang="en-US" sz="1000" dirty="0"/>
          </a:p>
        </p:txBody>
      </p:sp>
      <p:pic>
        <p:nvPicPr>
          <p:cNvPr id="2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5200" y="3412331"/>
            <a:ext cx="6866573" cy="512683"/>
          </a:xfrm>
          <a:prstGeom prst="rect">
            <a:avLst/>
          </a:prstGeom>
        </p:spPr>
      </p:pic>
      <p:sp>
        <p:nvSpPr>
          <p:cNvPr id="23" name="Text 17"/>
          <p:cNvSpPr/>
          <p:nvPr/>
        </p:nvSpPr>
        <p:spPr>
          <a:xfrm>
            <a:off x="7443311" y="4053126"/>
            <a:ext cx="1918811" cy="2002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4. Boucle d'Apprentissage</a:t>
            </a:r>
            <a:endParaRPr lang="en-US" sz="1250" dirty="0"/>
          </a:p>
        </p:txBody>
      </p:sp>
      <p:sp>
        <p:nvSpPr>
          <p:cNvPr id="24" name="Text 18"/>
          <p:cNvSpPr/>
          <p:nvPr/>
        </p:nvSpPr>
        <p:spPr>
          <a:xfrm>
            <a:off x="7443311" y="4330303"/>
            <a:ext cx="6610350" cy="2051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b="1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Feedback WordPress Multi-Modal :</a:t>
            </a:r>
            <a:endParaRPr lang="en-US" sz="1000" dirty="0"/>
          </a:p>
        </p:txBody>
      </p:sp>
      <p:sp>
        <p:nvSpPr>
          <p:cNvPr id="25" name="Text 19"/>
          <p:cNvSpPr/>
          <p:nvPr/>
        </p:nvSpPr>
        <p:spPr>
          <a:xfrm>
            <a:off x="7443311" y="4612362"/>
            <a:ext cx="6610350" cy="2051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sz="10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WP User tracking : temps lecture, clics, scroll</a:t>
            </a:r>
            <a:endParaRPr lang="en-US" sz="1000" dirty="0"/>
          </a:p>
        </p:txBody>
      </p:sp>
      <p:sp>
        <p:nvSpPr>
          <p:cNvPr id="26" name="Text 20"/>
          <p:cNvSpPr/>
          <p:nvPr/>
        </p:nvSpPr>
        <p:spPr>
          <a:xfrm>
            <a:off x="7443311" y="4862274"/>
            <a:ext cx="6610350" cy="2051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sz="10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Comments &amp; ratings WordPress natifs</a:t>
            </a:r>
            <a:endParaRPr lang="en-US" sz="1000" dirty="0"/>
          </a:p>
        </p:txBody>
      </p:sp>
      <p:sp>
        <p:nvSpPr>
          <p:cNvPr id="27" name="Text 21"/>
          <p:cNvSpPr/>
          <p:nvPr/>
        </p:nvSpPr>
        <p:spPr>
          <a:xfrm>
            <a:off x="7443311" y="5112187"/>
            <a:ext cx="6610350" cy="2051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sz="10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WooCommerce purchase behavior si réservation</a:t>
            </a:r>
            <a:endParaRPr lang="en-US" sz="1000" dirty="0"/>
          </a:p>
        </p:txBody>
      </p:sp>
      <p:sp>
        <p:nvSpPr>
          <p:cNvPr id="28" name="Text 22"/>
          <p:cNvSpPr/>
          <p:nvPr/>
        </p:nvSpPr>
        <p:spPr>
          <a:xfrm>
            <a:off x="448628" y="5637728"/>
            <a:ext cx="3115628" cy="2402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0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Performances Système WordPress</a:t>
            </a:r>
            <a:endParaRPr lang="en-US" sz="1500" dirty="0"/>
          </a:p>
        </p:txBody>
      </p:sp>
      <p:sp>
        <p:nvSpPr>
          <p:cNvPr id="29" name="Text 23"/>
          <p:cNvSpPr/>
          <p:nvPr/>
        </p:nvSpPr>
        <p:spPr>
          <a:xfrm>
            <a:off x="448628" y="6198394"/>
            <a:ext cx="1961793" cy="2002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Métriques Techniques WP</a:t>
            </a:r>
            <a:endParaRPr lang="en-US" sz="1250" dirty="0"/>
          </a:p>
        </p:txBody>
      </p:sp>
      <p:sp>
        <p:nvSpPr>
          <p:cNvPr id="30" name="Text 24"/>
          <p:cNvSpPr/>
          <p:nvPr/>
        </p:nvSpPr>
        <p:spPr>
          <a:xfrm>
            <a:off x="448628" y="6526768"/>
            <a:ext cx="6710243" cy="2051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sz="10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Latence : &lt; 3 secondes requête recommandation WP</a:t>
            </a:r>
            <a:endParaRPr lang="en-US" sz="1000" dirty="0"/>
          </a:p>
        </p:txBody>
      </p:sp>
      <p:sp>
        <p:nvSpPr>
          <p:cNvPr id="31" name="Text 25"/>
          <p:cNvSpPr/>
          <p:nvPr/>
        </p:nvSpPr>
        <p:spPr>
          <a:xfrm>
            <a:off x="448628" y="6776680"/>
            <a:ext cx="6710243" cy="2051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sz="10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Concurrent users : 1 000 simultanés WordPress optimisé</a:t>
            </a:r>
            <a:endParaRPr lang="en-US" sz="1000" dirty="0"/>
          </a:p>
        </p:txBody>
      </p:sp>
      <p:sp>
        <p:nvSpPr>
          <p:cNvPr id="32" name="Text 26"/>
          <p:cNvSpPr/>
          <p:nvPr/>
        </p:nvSpPr>
        <p:spPr>
          <a:xfrm>
            <a:off x="448628" y="7026593"/>
            <a:ext cx="6710243" cy="2051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sz="10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Disponibilité : 99.9% uptime hosting WordPress</a:t>
            </a:r>
            <a:endParaRPr lang="en-US" sz="1000" dirty="0"/>
          </a:p>
        </p:txBody>
      </p:sp>
      <p:sp>
        <p:nvSpPr>
          <p:cNvPr id="33" name="Text 27"/>
          <p:cNvSpPr/>
          <p:nvPr/>
        </p:nvSpPr>
        <p:spPr>
          <a:xfrm>
            <a:off x="448628" y="7276505"/>
            <a:ext cx="6710243" cy="2051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sz="10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Cache hit ratio : 85% via WP caching plugins</a:t>
            </a:r>
            <a:endParaRPr lang="en-US" sz="1000" dirty="0"/>
          </a:p>
        </p:txBody>
      </p:sp>
      <p:sp>
        <p:nvSpPr>
          <p:cNvPr id="34" name="Text 28"/>
          <p:cNvSpPr/>
          <p:nvPr/>
        </p:nvSpPr>
        <p:spPr>
          <a:xfrm>
            <a:off x="7479149" y="6198394"/>
            <a:ext cx="2381131" cy="2002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Indicateurs Business WordPress</a:t>
            </a:r>
            <a:endParaRPr lang="en-US" sz="1250" dirty="0"/>
          </a:p>
        </p:txBody>
      </p:sp>
      <p:sp>
        <p:nvSpPr>
          <p:cNvPr id="35" name="Text 29"/>
          <p:cNvSpPr/>
          <p:nvPr/>
        </p:nvSpPr>
        <p:spPr>
          <a:xfrm>
            <a:off x="7479149" y="6526768"/>
            <a:ext cx="6710243" cy="2051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sz="10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CTR recommandations : 25% vs 8% marché</a:t>
            </a:r>
            <a:endParaRPr lang="en-US" sz="1000" dirty="0"/>
          </a:p>
        </p:txBody>
      </p:sp>
      <p:sp>
        <p:nvSpPr>
          <p:cNvPr id="36" name="Text 30"/>
          <p:cNvSpPr/>
          <p:nvPr/>
        </p:nvSpPr>
        <p:spPr>
          <a:xfrm>
            <a:off x="7479149" y="6776680"/>
            <a:ext cx="6710243" cy="2051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sz="10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Conversion WP → WooCommerce : 15%</a:t>
            </a:r>
            <a:endParaRPr lang="en-US" sz="1000" dirty="0"/>
          </a:p>
        </p:txBody>
      </p:sp>
      <p:sp>
        <p:nvSpPr>
          <p:cNvPr id="37" name="Text 31"/>
          <p:cNvSpPr/>
          <p:nvPr/>
        </p:nvSpPr>
        <p:spPr>
          <a:xfrm>
            <a:off x="7479149" y="7026593"/>
            <a:ext cx="6710243" cy="2051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sz="10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Retention utilisateurs WP : 40% à 30 jours</a:t>
            </a:r>
            <a:endParaRPr lang="en-US" sz="1000" dirty="0"/>
          </a:p>
        </p:txBody>
      </p:sp>
      <p:sp>
        <p:nvSpPr>
          <p:cNvPr id="38" name="Text 32"/>
          <p:cNvSpPr/>
          <p:nvPr/>
        </p:nvSpPr>
        <p:spPr>
          <a:xfrm>
            <a:off x="7479149" y="7276505"/>
            <a:ext cx="6710243" cy="2051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sz="10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Engagement : 4 sessions/mois/utilisateur WP</a:t>
            </a:r>
            <a:endParaRPr lang="en-US" sz="1000" dirty="0"/>
          </a:p>
        </p:txBody>
      </p:sp>
      <p:sp>
        <p:nvSpPr>
          <p:cNvPr id="39" name="Text 33"/>
          <p:cNvSpPr/>
          <p:nvPr/>
        </p:nvSpPr>
        <p:spPr>
          <a:xfrm>
            <a:off x="448628" y="7670602"/>
            <a:ext cx="13733145" cy="2051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Moteur IA WordPress natif combinant puissance ML et flexibilité CMS pour personnalisation culturelle inégalée.</a:t>
            </a:r>
            <a:endParaRPr lang="en-US" sz="10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63272" y="363974"/>
            <a:ext cx="9451538" cy="4137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60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INFRASTRUCTURE WORDPRESS - HÉBERGEMENT MANAGÉ</a:t>
            </a:r>
            <a:endParaRPr lang="en-US" sz="2600" dirty="0"/>
          </a:p>
        </p:txBody>
      </p:sp>
      <p:sp>
        <p:nvSpPr>
          <p:cNvPr id="3" name="Text 1"/>
          <p:cNvSpPr/>
          <p:nvPr/>
        </p:nvSpPr>
        <p:spPr>
          <a:xfrm>
            <a:off x="463272" y="976193"/>
            <a:ext cx="3330297" cy="2482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Hébergement WordPress Spécialisé</a:t>
            </a:r>
            <a:endParaRPr lang="en-US" sz="1550" dirty="0"/>
          </a:p>
        </p:txBody>
      </p:sp>
      <p:sp>
        <p:nvSpPr>
          <p:cNvPr id="4" name="Text 2"/>
          <p:cNvSpPr/>
          <p:nvPr/>
        </p:nvSpPr>
        <p:spPr>
          <a:xfrm>
            <a:off x="463272" y="1555194"/>
            <a:ext cx="3407688" cy="2068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30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WordPress Hosting - WP Engine (79€/mois)</a:t>
            </a:r>
            <a:endParaRPr lang="en-US" sz="1300" dirty="0"/>
          </a:p>
        </p:txBody>
      </p:sp>
      <p:sp>
        <p:nvSpPr>
          <p:cNvPr id="5" name="Text 3"/>
          <p:cNvSpPr/>
          <p:nvPr/>
        </p:nvSpPr>
        <p:spPr>
          <a:xfrm>
            <a:off x="463272" y="1894284"/>
            <a:ext cx="6690479" cy="2118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0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Hosting WordPress managé haute performance</a:t>
            </a:r>
            <a:endParaRPr lang="en-US" sz="1000" dirty="0"/>
          </a:p>
        </p:txBody>
      </p:sp>
      <p:sp>
        <p:nvSpPr>
          <p:cNvPr id="6" name="Text 4"/>
          <p:cNvSpPr/>
          <p:nvPr/>
        </p:nvSpPr>
        <p:spPr>
          <a:xfrm>
            <a:off x="463272" y="2152412"/>
            <a:ext cx="6690479" cy="2118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0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CDN mondial intégré (StudioPress Sites)</a:t>
            </a:r>
            <a:endParaRPr lang="en-US" sz="1000" dirty="0"/>
          </a:p>
        </p:txBody>
      </p:sp>
      <p:sp>
        <p:nvSpPr>
          <p:cNvPr id="7" name="Text 5"/>
          <p:cNvSpPr/>
          <p:nvPr/>
        </p:nvSpPr>
        <p:spPr>
          <a:xfrm>
            <a:off x="463272" y="2410539"/>
            <a:ext cx="6690479" cy="2118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0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Environnements staging/production automatisés</a:t>
            </a:r>
            <a:endParaRPr lang="en-US" sz="1000" dirty="0"/>
          </a:p>
        </p:txBody>
      </p:sp>
      <p:sp>
        <p:nvSpPr>
          <p:cNvPr id="8" name="Text 6"/>
          <p:cNvSpPr/>
          <p:nvPr/>
        </p:nvSpPr>
        <p:spPr>
          <a:xfrm>
            <a:off x="463272" y="2668667"/>
            <a:ext cx="6690479" cy="2118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0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SSL certificats automatiques inclus</a:t>
            </a:r>
            <a:endParaRPr lang="en-US" sz="1000" dirty="0"/>
          </a:p>
        </p:txBody>
      </p:sp>
      <p:sp>
        <p:nvSpPr>
          <p:cNvPr id="9" name="Text 7"/>
          <p:cNvSpPr/>
          <p:nvPr/>
        </p:nvSpPr>
        <p:spPr>
          <a:xfrm>
            <a:off x="463272" y="2926794"/>
            <a:ext cx="6690479" cy="2118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0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Core Web Vitals optimisation native</a:t>
            </a:r>
            <a:endParaRPr lang="en-US" sz="1000" dirty="0"/>
          </a:p>
        </p:txBody>
      </p:sp>
      <p:sp>
        <p:nvSpPr>
          <p:cNvPr id="10" name="Text 8"/>
          <p:cNvSpPr/>
          <p:nvPr/>
        </p:nvSpPr>
        <p:spPr>
          <a:xfrm>
            <a:off x="7484269" y="1555194"/>
            <a:ext cx="2787134" cy="2068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30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Base de Données - MySQL Managée</a:t>
            </a:r>
            <a:endParaRPr lang="en-US" sz="1300" dirty="0"/>
          </a:p>
        </p:txBody>
      </p:sp>
      <p:sp>
        <p:nvSpPr>
          <p:cNvPr id="11" name="Text 9"/>
          <p:cNvSpPr/>
          <p:nvPr/>
        </p:nvSpPr>
        <p:spPr>
          <a:xfrm>
            <a:off x="7484269" y="1894284"/>
            <a:ext cx="6690479" cy="2118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0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MySQL 8.0 optimisé pour WordPress</a:t>
            </a:r>
            <a:endParaRPr lang="en-US" sz="1000" dirty="0"/>
          </a:p>
        </p:txBody>
      </p:sp>
      <p:sp>
        <p:nvSpPr>
          <p:cNvPr id="12" name="Text 10"/>
          <p:cNvSpPr/>
          <p:nvPr/>
        </p:nvSpPr>
        <p:spPr>
          <a:xfrm>
            <a:off x="7484269" y="2152412"/>
            <a:ext cx="6690479" cy="2118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0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Backup automatique quotidien 30 jours</a:t>
            </a:r>
            <a:endParaRPr lang="en-US" sz="1000" dirty="0"/>
          </a:p>
        </p:txBody>
      </p:sp>
      <p:sp>
        <p:nvSpPr>
          <p:cNvPr id="13" name="Text 11"/>
          <p:cNvSpPr/>
          <p:nvPr/>
        </p:nvSpPr>
        <p:spPr>
          <a:xfrm>
            <a:off x="7484269" y="2410539"/>
            <a:ext cx="6690479" cy="2118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0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Scaling automatique selon charge</a:t>
            </a:r>
            <a:endParaRPr lang="en-US" sz="1000" dirty="0"/>
          </a:p>
        </p:txBody>
      </p:sp>
      <p:sp>
        <p:nvSpPr>
          <p:cNvPr id="14" name="Text 12"/>
          <p:cNvSpPr/>
          <p:nvPr/>
        </p:nvSpPr>
        <p:spPr>
          <a:xfrm>
            <a:off x="7484269" y="2668667"/>
            <a:ext cx="6690479" cy="2118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0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Monitoring performance en temps réel</a:t>
            </a:r>
            <a:endParaRPr lang="en-US" sz="1000" dirty="0"/>
          </a:p>
        </p:txBody>
      </p:sp>
      <p:sp>
        <p:nvSpPr>
          <p:cNvPr id="15" name="Text 13"/>
          <p:cNvSpPr/>
          <p:nvPr/>
        </p:nvSpPr>
        <p:spPr>
          <a:xfrm>
            <a:off x="7484269" y="2926794"/>
            <a:ext cx="6690479" cy="2118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0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Recovery point objective &lt; 1 heure</a:t>
            </a:r>
            <a:endParaRPr lang="en-US" sz="1000" dirty="0"/>
          </a:p>
        </p:txBody>
      </p:sp>
      <p:sp>
        <p:nvSpPr>
          <p:cNvPr id="16" name="Text 14"/>
          <p:cNvSpPr/>
          <p:nvPr/>
        </p:nvSpPr>
        <p:spPr>
          <a:xfrm>
            <a:off x="463272" y="3383399"/>
            <a:ext cx="3276124" cy="2482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Sécurité &amp; Performance WordPress</a:t>
            </a:r>
            <a:endParaRPr lang="en-US" sz="1550" dirty="0"/>
          </a:p>
        </p:txBody>
      </p:sp>
      <p:pic>
        <p:nvPicPr>
          <p:cNvPr id="1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272" y="3830122"/>
            <a:ext cx="330875" cy="330875"/>
          </a:xfrm>
          <a:prstGeom prst="rect">
            <a:avLst/>
          </a:prstGeom>
        </p:spPr>
      </p:pic>
      <p:sp>
        <p:nvSpPr>
          <p:cNvPr id="18" name="Text 15"/>
          <p:cNvSpPr/>
          <p:nvPr/>
        </p:nvSpPr>
        <p:spPr>
          <a:xfrm>
            <a:off x="959525" y="3908703"/>
            <a:ext cx="1654731" cy="2068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3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Cloudflare Pro</a:t>
            </a:r>
            <a:endParaRPr lang="en-US" sz="1300" dirty="0"/>
          </a:p>
        </p:txBody>
      </p:sp>
      <p:sp>
        <p:nvSpPr>
          <p:cNvPr id="19" name="Text 16"/>
          <p:cNvSpPr/>
          <p:nvPr/>
        </p:nvSpPr>
        <p:spPr>
          <a:xfrm>
            <a:off x="959525" y="4194929"/>
            <a:ext cx="6272927" cy="2118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Protection DDoS Layer 7 spécialisée WP</a:t>
            </a:r>
            <a:endParaRPr lang="en-US" sz="1000" dirty="0"/>
          </a:p>
        </p:txBody>
      </p:sp>
      <p:pic>
        <p:nvPicPr>
          <p:cNvPr id="2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7829" y="3830122"/>
            <a:ext cx="330875" cy="330875"/>
          </a:xfrm>
          <a:prstGeom prst="rect">
            <a:avLst/>
          </a:prstGeom>
        </p:spPr>
      </p:pic>
      <p:sp>
        <p:nvSpPr>
          <p:cNvPr id="21" name="Text 17"/>
          <p:cNvSpPr/>
          <p:nvPr/>
        </p:nvSpPr>
        <p:spPr>
          <a:xfrm>
            <a:off x="7894082" y="3908703"/>
            <a:ext cx="1654731" cy="2068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3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Wordfence Premium</a:t>
            </a:r>
            <a:endParaRPr lang="en-US" sz="1300" dirty="0"/>
          </a:p>
        </p:txBody>
      </p:sp>
      <p:sp>
        <p:nvSpPr>
          <p:cNvPr id="22" name="Text 18"/>
          <p:cNvSpPr/>
          <p:nvPr/>
        </p:nvSpPr>
        <p:spPr>
          <a:xfrm>
            <a:off x="7894082" y="4194929"/>
            <a:ext cx="6273046" cy="2118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Protection complète WordPress</a:t>
            </a:r>
            <a:endParaRPr lang="en-US" sz="1000" dirty="0"/>
          </a:p>
        </p:txBody>
      </p:sp>
      <p:pic>
        <p:nvPicPr>
          <p:cNvPr id="2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272" y="4737616"/>
            <a:ext cx="330875" cy="330875"/>
          </a:xfrm>
          <a:prstGeom prst="rect">
            <a:avLst/>
          </a:prstGeom>
        </p:spPr>
      </p:pic>
      <p:sp>
        <p:nvSpPr>
          <p:cNvPr id="24" name="Text 19"/>
          <p:cNvSpPr/>
          <p:nvPr/>
        </p:nvSpPr>
        <p:spPr>
          <a:xfrm>
            <a:off x="959525" y="4816197"/>
            <a:ext cx="1654731" cy="2068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3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Authentification</a:t>
            </a:r>
            <a:endParaRPr lang="en-US" sz="1300" dirty="0"/>
          </a:p>
        </p:txBody>
      </p:sp>
      <p:sp>
        <p:nvSpPr>
          <p:cNvPr id="25" name="Text 20"/>
          <p:cNvSpPr/>
          <p:nvPr/>
        </p:nvSpPr>
        <p:spPr>
          <a:xfrm>
            <a:off x="959525" y="5102423"/>
            <a:ext cx="6272927" cy="2118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2FA obligatoire admin</a:t>
            </a:r>
            <a:endParaRPr lang="en-US" sz="1000" dirty="0"/>
          </a:p>
        </p:txBody>
      </p:sp>
      <p:pic>
        <p:nvPicPr>
          <p:cNvPr id="26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97829" y="4737616"/>
            <a:ext cx="330875" cy="330875"/>
          </a:xfrm>
          <a:prstGeom prst="rect">
            <a:avLst/>
          </a:prstGeom>
        </p:spPr>
      </p:pic>
      <p:sp>
        <p:nvSpPr>
          <p:cNvPr id="27" name="Text 21"/>
          <p:cNvSpPr/>
          <p:nvPr/>
        </p:nvSpPr>
        <p:spPr>
          <a:xfrm>
            <a:off x="7894082" y="4816197"/>
            <a:ext cx="1654731" cy="2068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3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Malware Scanning</a:t>
            </a:r>
            <a:endParaRPr lang="en-US" sz="1300" dirty="0"/>
          </a:p>
        </p:txBody>
      </p:sp>
      <p:sp>
        <p:nvSpPr>
          <p:cNvPr id="28" name="Text 22"/>
          <p:cNvSpPr/>
          <p:nvPr/>
        </p:nvSpPr>
        <p:spPr>
          <a:xfrm>
            <a:off x="7894082" y="5102423"/>
            <a:ext cx="6273046" cy="2118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Quotidien automatique</a:t>
            </a:r>
            <a:endParaRPr lang="en-US" sz="1000" dirty="0"/>
          </a:p>
        </p:txBody>
      </p:sp>
      <p:sp>
        <p:nvSpPr>
          <p:cNvPr id="29" name="Text 23"/>
          <p:cNvSpPr/>
          <p:nvPr/>
        </p:nvSpPr>
        <p:spPr>
          <a:xfrm>
            <a:off x="463272" y="5512713"/>
            <a:ext cx="2803208" cy="2482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Scalabilité &amp; Coûts WordPress</a:t>
            </a:r>
            <a:endParaRPr lang="en-US" sz="1550" dirty="0"/>
          </a:p>
        </p:txBody>
      </p:sp>
      <p:sp>
        <p:nvSpPr>
          <p:cNvPr id="30" name="Shape 24"/>
          <p:cNvSpPr/>
          <p:nvPr/>
        </p:nvSpPr>
        <p:spPr>
          <a:xfrm>
            <a:off x="463272" y="5959435"/>
            <a:ext cx="13703856" cy="1558766"/>
          </a:xfrm>
          <a:prstGeom prst="roundRect">
            <a:avLst>
              <a:gd name="adj" fmla="val 1274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31" name="Shape 25"/>
          <p:cNvSpPr/>
          <p:nvPr/>
        </p:nvSpPr>
        <p:spPr>
          <a:xfrm>
            <a:off x="470892" y="5967055"/>
            <a:ext cx="13687187" cy="38588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32" name="Text 26"/>
          <p:cNvSpPr/>
          <p:nvPr/>
        </p:nvSpPr>
        <p:spPr>
          <a:xfrm>
            <a:off x="604718" y="6054090"/>
            <a:ext cx="4293513" cy="2118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0-1K</a:t>
            </a:r>
            <a:endParaRPr lang="en-US" sz="1000" dirty="0"/>
          </a:p>
        </p:txBody>
      </p:sp>
      <p:sp>
        <p:nvSpPr>
          <p:cNvPr id="33" name="Text 27"/>
          <p:cNvSpPr/>
          <p:nvPr/>
        </p:nvSpPr>
        <p:spPr>
          <a:xfrm>
            <a:off x="5170408" y="6054090"/>
            <a:ext cx="4289703" cy="2118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179€</a:t>
            </a:r>
            <a:endParaRPr lang="en-US" sz="1000" dirty="0"/>
          </a:p>
        </p:txBody>
      </p:sp>
      <p:sp>
        <p:nvSpPr>
          <p:cNvPr id="34" name="Text 28"/>
          <p:cNvSpPr/>
          <p:nvPr/>
        </p:nvSpPr>
        <p:spPr>
          <a:xfrm>
            <a:off x="9732288" y="6054090"/>
            <a:ext cx="4293513" cy="2118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Plan WP Engine Growth</a:t>
            </a:r>
            <a:endParaRPr lang="en-US" sz="1000" dirty="0"/>
          </a:p>
        </p:txBody>
      </p:sp>
      <p:sp>
        <p:nvSpPr>
          <p:cNvPr id="35" name="Shape 29"/>
          <p:cNvSpPr/>
          <p:nvPr/>
        </p:nvSpPr>
        <p:spPr>
          <a:xfrm>
            <a:off x="470892" y="6352937"/>
            <a:ext cx="13687187" cy="38588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36" name="Text 30"/>
          <p:cNvSpPr/>
          <p:nvPr/>
        </p:nvSpPr>
        <p:spPr>
          <a:xfrm>
            <a:off x="604718" y="6439972"/>
            <a:ext cx="4293513" cy="2118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1K-10K</a:t>
            </a:r>
            <a:endParaRPr lang="en-US" sz="1000" dirty="0"/>
          </a:p>
        </p:txBody>
      </p:sp>
      <p:sp>
        <p:nvSpPr>
          <p:cNvPr id="37" name="Text 31"/>
          <p:cNvSpPr/>
          <p:nvPr/>
        </p:nvSpPr>
        <p:spPr>
          <a:xfrm>
            <a:off x="5170408" y="6439972"/>
            <a:ext cx="4289703" cy="2118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299€</a:t>
            </a:r>
            <a:endParaRPr lang="en-US" sz="1000" dirty="0"/>
          </a:p>
        </p:txBody>
      </p:sp>
      <p:sp>
        <p:nvSpPr>
          <p:cNvPr id="38" name="Text 32"/>
          <p:cNvSpPr/>
          <p:nvPr/>
        </p:nvSpPr>
        <p:spPr>
          <a:xfrm>
            <a:off x="9732288" y="6439972"/>
            <a:ext cx="4293513" cy="2118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WP Engine Scale</a:t>
            </a:r>
            <a:endParaRPr lang="en-US" sz="1000" dirty="0"/>
          </a:p>
        </p:txBody>
      </p:sp>
      <p:sp>
        <p:nvSpPr>
          <p:cNvPr id="39" name="Shape 33"/>
          <p:cNvSpPr/>
          <p:nvPr/>
        </p:nvSpPr>
        <p:spPr>
          <a:xfrm>
            <a:off x="470892" y="6738818"/>
            <a:ext cx="13687187" cy="38588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40" name="Text 34"/>
          <p:cNvSpPr/>
          <p:nvPr/>
        </p:nvSpPr>
        <p:spPr>
          <a:xfrm>
            <a:off x="604718" y="6825853"/>
            <a:ext cx="4293513" cy="2118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10K-50K</a:t>
            </a:r>
            <a:endParaRPr lang="en-US" sz="1000" dirty="0"/>
          </a:p>
        </p:txBody>
      </p:sp>
      <p:sp>
        <p:nvSpPr>
          <p:cNvPr id="41" name="Text 35"/>
          <p:cNvSpPr/>
          <p:nvPr/>
        </p:nvSpPr>
        <p:spPr>
          <a:xfrm>
            <a:off x="5170408" y="6825853"/>
            <a:ext cx="4289703" cy="2118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599€</a:t>
            </a:r>
            <a:endParaRPr lang="en-US" sz="1000" dirty="0"/>
          </a:p>
        </p:txBody>
      </p:sp>
      <p:sp>
        <p:nvSpPr>
          <p:cNvPr id="42" name="Text 36"/>
          <p:cNvSpPr/>
          <p:nvPr/>
        </p:nvSpPr>
        <p:spPr>
          <a:xfrm>
            <a:off x="9732288" y="6825853"/>
            <a:ext cx="4293513" cy="2118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WP Engine Custom</a:t>
            </a:r>
            <a:endParaRPr lang="en-US" sz="1000" dirty="0"/>
          </a:p>
        </p:txBody>
      </p:sp>
      <p:sp>
        <p:nvSpPr>
          <p:cNvPr id="43" name="Shape 37"/>
          <p:cNvSpPr/>
          <p:nvPr/>
        </p:nvSpPr>
        <p:spPr>
          <a:xfrm>
            <a:off x="470892" y="7124700"/>
            <a:ext cx="13687187" cy="38588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44" name="Text 38"/>
          <p:cNvSpPr/>
          <p:nvPr/>
        </p:nvSpPr>
        <p:spPr>
          <a:xfrm>
            <a:off x="604718" y="7211735"/>
            <a:ext cx="4293513" cy="2118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50K-100K</a:t>
            </a:r>
            <a:endParaRPr lang="en-US" sz="1000" dirty="0"/>
          </a:p>
        </p:txBody>
      </p:sp>
      <p:sp>
        <p:nvSpPr>
          <p:cNvPr id="45" name="Text 39"/>
          <p:cNvSpPr/>
          <p:nvPr/>
        </p:nvSpPr>
        <p:spPr>
          <a:xfrm>
            <a:off x="5170408" y="7211735"/>
            <a:ext cx="4289703" cy="2118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999€</a:t>
            </a:r>
            <a:endParaRPr lang="en-US" sz="1000" dirty="0"/>
          </a:p>
        </p:txBody>
      </p:sp>
      <p:sp>
        <p:nvSpPr>
          <p:cNvPr id="46" name="Text 40"/>
          <p:cNvSpPr/>
          <p:nvPr/>
        </p:nvSpPr>
        <p:spPr>
          <a:xfrm>
            <a:off x="9732288" y="7211735"/>
            <a:ext cx="4293513" cy="2118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Enterprise + CDN</a:t>
            </a:r>
            <a:endParaRPr lang="en-US" sz="1000" dirty="0"/>
          </a:p>
        </p:txBody>
      </p:sp>
      <p:sp>
        <p:nvSpPr>
          <p:cNvPr id="47" name="Text 41"/>
          <p:cNvSpPr/>
          <p:nvPr/>
        </p:nvSpPr>
        <p:spPr>
          <a:xfrm>
            <a:off x="463272" y="7667030"/>
            <a:ext cx="13703856" cy="2118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Infrastructure WordPress enterprise, sécurisée et performante garantissant évolutivité sans limite technique.</a:t>
            </a:r>
            <a:endParaRPr lang="en-US" sz="10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96835" y="311825"/>
            <a:ext cx="512980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STRATÉGIE MARKETING DIGITAL 360°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396835" y="836176"/>
            <a:ext cx="2886670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Budget &amp; Répartition (50K€ Annuel)</a:t>
            </a:r>
            <a:endParaRPr lang="en-US" sz="1300" dirty="0"/>
          </a:p>
        </p:txBody>
      </p:sp>
      <p:sp>
        <p:nvSpPr>
          <p:cNvPr id="5" name="Shape 2"/>
          <p:cNvSpPr/>
          <p:nvPr/>
        </p:nvSpPr>
        <p:spPr>
          <a:xfrm>
            <a:off x="2154674" y="8853964"/>
            <a:ext cx="113348" cy="113348"/>
          </a:xfrm>
          <a:prstGeom prst="roundRect">
            <a:avLst>
              <a:gd name="adj" fmla="val 16134"/>
            </a:avLst>
          </a:prstGeom>
          <a:solidFill>
            <a:srgbClr val="760404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6" name="Text 3"/>
          <p:cNvSpPr/>
          <p:nvPr/>
        </p:nvSpPr>
        <p:spPr>
          <a:xfrm>
            <a:off x="2328982" y="8853964"/>
            <a:ext cx="713184" cy="113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850"/>
              </a:lnSpc>
              <a:buNone/>
            </a:pPr>
            <a:r>
              <a:rPr lang="en-US" sz="8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SEO Contenu</a:t>
            </a:r>
            <a:endParaRPr lang="en-US" sz="850" dirty="0"/>
          </a:p>
        </p:txBody>
      </p:sp>
      <p:sp>
        <p:nvSpPr>
          <p:cNvPr id="7" name="Shape 4"/>
          <p:cNvSpPr/>
          <p:nvPr/>
        </p:nvSpPr>
        <p:spPr>
          <a:xfrm>
            <a:off x="4007763" y="8853964"/>
            <a:ext cx="113348" cy="113348"/>
          </a:xfrm>
          <a:prstGeom prst="roundRect">
            <a:avLst>
              <a:gd name="adj" fmla="val 16134"/>
            </a:avLst>
          </a:prstGeom>
          <a:solidFill>
            <a:srgbClr val="BC0606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8" name="Text 5"/>
          <p:cNvSpPr/>
          <p:nvPr/>
        </p:nvSpPr>
        <p:spPr>
          <a:xfrm>
            <a:off x="4182070" y="8853964"/>
            <a:ext cx="844629" cy="113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850"/>
              </a:lnSpc>
              <a:buNone/>
            </a:pPr>
            <a:r>
              <a:rPr lang="en-US" sz="8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SEA Acquisition</a:t>
            </a:r>
            <a:endParaRPr lang="en-US" sz="850" dirty="0"/>
          </a:p>
        </p:txBody>
      </p:sp>
      <p:sp>
        <p:nvSpPr>
          <p:cNvPr id="9" name="Shape 6"/>
          <p:cNvSpPr/>
          <p:nvPr/>
        </p:nvSpPr>
        <p:spPr>
          <a:xfrm>
            <a:off x="6885503" y="8853964"/>
            <a:ext cx="113348" cy="113348"/>
          </a:xfrm>
          <a:prstGeom prst="roundRect">
            <a:avLst>
              <a:gd name="adj" fmla="val 16134"/>
            </a:avLst>
          </a:prstGeom>
          <a:solidFill>
            <a:srgbClr val="F71414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10" name="Text 7"/>
          <p:cNvSpPr/>
          <p:nvPr/>
        </p:nvSpPr>
        <p:spPr>
          <a:xfrm>
            <a:off x="7059811" y="8853964"/>
            <a:ext cx="684848" cy="113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850"/>
              </a:lnSpc>
              <a:buNone/>
            </a:pPr>
            <a:r>
              <a:rPr lang="en-US" sz="8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Social Media</a:t>
            </a:r>
            <a:endParaRPr lang="en-US" sz="850" dirty="0"/>
          </a:p>
        </p:txBody>
      </p:sp>
      <p:sp>
        <p:nvSpPr>
          <p:cNvPr id="11" name="Shape 8"/>
          <p:cNvSpPr/>
          <p:nvPr/>
        </p:nvSpPr>
        <p:spPr>
          <a:xfrm>
            <a:off x="9598223" y="8853964"/>
            <a:ext cx="113348" cy="113348"/>
          </a:xfrm>
          <a:prstGeom prst="roundRect">
            <a:avLst>
              <a:gd name="adj" fmla="val 16134"/>
            </a:avLst>
          </a:prstGeom>
          <a:solidFill>
            <a:srgbClr val="F95A5A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12" name="Text 9"/>
          <p:cNvSpPr/>
          <p:nvPr/>
        </p:nvSpPr>
        <p:spPr>
          <a:xfrm>
            <a:off x="9772531" y="8853964"/>
            <a:ext cx="855107" cy="113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850"/>
              </a:lnSpc>
              <a:buNone/>
            </a:pPr>
            <a:r>
              <a:rPr lang="en-US" sz="8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Email Marketing</a:t>
            </a:r>
            <a:endParaRPr lang="en-US" sz="850" dirty="0"/>
          </a:p>
        </p:txBody>
      </p:sp>
      <p:sp>
        <p:nvSpPr>
          <p:cNvPr id="13" name="Shape 10"/>
          <p:cNvSpPr/>
          <p:nvPr/>
        </p:nvSpPr>
        <p:spPr>
          <a:xfrm>
            <a:off x="11588115" y="8853964"/>
            <a:ext cx="113348" cy="113348"/>
          </a:xfrm>
          <a:prstGeom prst="roundRect">
            <a:avLst>
              <a:gd name="adj" fmla="val 16134"/>
            </a:avLst>
          </a:prstGeom>
          <a:solidFill>
            <a:srgbClr val="FCA0A0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14" name="Text 11"/>
          <p:cNvSpPr/>
          <p:nvPr/>
        </p:nvSpPr>
        <p:spPr>
          <a:xfrm>
            <a:off x="11762423" y="8853964"/>
            <a:ext cx="667345" cy="113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850"/>
              </a:lnSpc>
              <a:buNone/>
            </a:pPr>
            <a:r>
              <a:rPr lang="en-US" sz="8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Influenceurs</a:t>
            </a:r>
            <a:endParaRPr lang="en-US" sz="850" dirty="0"/>
          </a:p>
        </p:txBody>
      </p:sp>
      <p:sp>
        <p:nvSpPr>
          <p:cNvPr id="15" name="Text 12"/>
          <p:cNvSpPr/>
          <p:nvPr/>
        </p:nvSpPr>
        <p:spPr>
          <a:xfrm>
            <a:off x="396835" y="9137333"/>
            <a:ext cx="3283029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SEO - Domination Recherches Culturelles</a:t>
            </a:r>
            <a:endParaRPr lang="en-US" sz="1300" dirty="0"/>
          </a:p>
        </p:txBody>
      </p:sp>
      <p:sp>
        <p:nvSpPr>
          <p:cNvPr id="16" name="Text 13"/>
          <p:cNvSpPr/>
          <p:nvPr/>
        </p:nvSpPr>
        <p:spPr>
          <a:xfrm>
            <a:off x="396835" y="9633347"/>
            <a:ext cx="2616994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Mots-clés Stratégiques (Volumes/Mois)</a:t>
            </a:r>
            <a:endParaRPr lang="en-US" sz="1100" dirty="0"/>
          </a:p>
        </p:txBody>
      </p:sp>
      <p:sp>
        <p:nvSpPr>
          <p:cNvPr id="17" name="Text 14"/>
          <p:cNvSpPr/>
          <p:nvPr/>
        </p:nvSpPr>
        <p:spPr>
          <a:xfrm>
            <a:off x="396835" y="9923859"/>
            <a:ext cx="67800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"sortir paris" (40 000) - Difficulté 75/100</a:t>
            </a:r>
            <a:endParaRPr lang="en-US" sz="850" dirty="0"/>
          </a:p>
        </p:txBody>
      </p:sp>
      <p:sp>
        <p:nvSpPr>
          <p:cNvPr id="18" name="Text 15"/>
          <p:cNvSpPr/>
          <p:nvPr/>
        </p:nvSpPr>
        <p:spPr>
          <a:xfrm>
            <a:off x="396835" y="10144958"/>
            <a:ext cx="67800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"événements culturels paris" (18 000) - Difficulté 60/100</a:t>
            </a:r>
            <a:endParaRPr lang="en-US" sz="850" dirty="0"/>
          </a:p>
        </p:txBody>
      </p:sp>
      <p:sp>
        <p:nvSpPr>
          <p:cNvPr id="19" name="Text 16"/>
          <p:cNvSpPr/>
          <p:nvPr/>
        </p:nvSpPr>
        <p:spPr>
          <a:xfrm>
            <a:off x="396835" y="10366058"/>
            <a:ext cx="67800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"agenda culturel" (12 000) - Difficulté 55/100</a:t>
            </a:r>
            <a:endParaRPr lang="en-US" sz="850" dirty="0"/>
          </a:p>
        </p:txBody>
      </p:sp>
      <p:sp>
        <p:nvSpPr>
          <p:cNvPr id="20" name="Text 17"/>
          <p:cNvSpPr/>
          <p:nvPr/>
        </p:nvSpPr>
        <p:spPr>
          <a:xfrm>
            <a:off x="396835" y="10587157"/>
            <a:ext cx="67800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Longue traîne : "culture gratuite paris 11e", "concert jazz marais"</a:t>
            </a:r>
            <a:endParaRPr lang="en-US" sz="850" dirty="0"/>
          </a:p>
        </p:txBody>
      </p:sp>
      <p:sp>
        <p:nvSpPr>
          <p:cNvPr id="21" name="Text 18"/>
          <p:cNvSpPr/>
          <p:nvPr/>
        </p:nvSpPr>
        <p:spPr>
          <a:xfrm>
            <a:off x="7461171" y="9633347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Stratégie Contenu</a:t>
            </a:r>
            <a:endParaRPr lang="en-US" sz="1100" dirty="0"/>
          </a:p>
        </p:txBody>
      </p:sp>
      <p:sp>
        <p:nvSpPr>
          <p:cNvPr id="22" name="Text 19"/>
          <p:cNvSpPr/>
          <p:nvPr/>
        </p:nvSpPr>
        <p:spPr>
          <a:xfrm>
            <a:off x="7461171" y="9923859"/>
            <a:ext cx="67800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30 articles/mois : guides quartiers + interviews artistes</a:t>
            </a:r>
            <a:endParaRPr lang="en-US" sz="850" dirty="0"/>
          </a:p>
        </p:txBody>
      </p:sp>
      <p:sp>
        <p:nvSpPr>
          <p:cNvPr id="23" name="Text 20"/>
          <p:cNvSpPr/>
          <p:nvPr/>
        </p:nvSpPr>
        <p:spPr>
          <a:xfrm>
            <a:off x="7461171" y="10144958"/>
            <a:ext cx="67800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Landing pages optimisées par arrondissement</a:t>
            </a:r>
            <a:endParaRPr lang="en-US" sz="850" dirty="0"/>
          </a:p>
        </p:txBody>
      </p:sp>
      <p:sp>
        <p:nvSpPr>
          <p:cNvPr id="24" name="Text 21"/>
          <p:cNvSpPr/>
          <p:nvPr/>
        </p:nvSpPr>
        <p:spPr>
          <a:xfrm>
            <a:off x="7461171" y="10366058"/>
            <a:ext cx="67800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Schema.org Events balisage sémantique</a:t>
            </a:r>
            <a:endParaRPr lang="en-US" sz="850" dirty="0"/>
          </a:p>
        </p:txBody>
      </p:sp>
      <p:sp>
        <p:nvSpPr>
          <p:cNvPr id="25" name="Text 22"/>
          <p:cNvSpPr/>
          <p:nvPr/>
        </p:nvSpPr>
        <p:spPr>
          <a:xfrm>
            <a:off x="7461171" y="10587157"/>
            <a:ext cx="67800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Core Web Vitals &lt; 2,5s LCP</a:t>
            </a:r>
            <a:endParaRPr lang="en-US" sz="850" dirty="0"/>
          </a:p>
        </p:txBody>
      </p:sp>
      <p:sp>
        <p:nvSpPr>
          <p:cNvPr id="26" name="Text 23"/>
          <p:cNvSpPr/>
          <p:nvPr/>
        </p:nvSpPr>
        <p:spPr>
          <a:xfrm>
            <a:off x="396835" y="10978277"/>
            <a:ext cx="2983944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Social Media - Communauté Engagée</a:t>
            </a:r>
            <a:endParaRPr lang="en-US" sz="1300" dirty="0"/>
          </a:p>
        </p:txBody>
      </p:sp>
      <p:pic>
        <p:nvPicPr>
          <p:cNvPr id="27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835" y="11360944"/>
            <a:ext cx="283488" cy="283488"/>
          </a:xfrm>
          <a:prstGeom prst="rect">
            <a:avLst/>
          </a:prstGeom>
        </p:spPr>
      </p:pic>
      <p:sp>
        <p:nvSpPr>
          <p:cNvPr id="28" name="Text 24"/>
          <p:cNvSpPr/>
          <p:nvPr/>
        </p:nvSpPr>
        <p:spPr>
          <a:xfrm>
            <a:off x="822008" y="11428214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Instagram</a:t>
            </a:r>
            <a:endParaRPr lang="en-US" sz="1100" dirty="0"/>
          </a:p>
        </p:txBody>
      </p:sp>
      <p:sp>
        <p:nvSpPr>
          <p:cNvPr id="29" name="Text 25"/>
          <p:cNvSpPr/>
          <p:nvPr/>
        </p:nvSpPr>
        <p:spPr>
          <a:xfrm>
            <a:off x="822008" y="11673364"/>
            <a:ext cx="13411557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Priorité 1 - 25-40 ans</a:t>
            </a:r>
            <a:endParaRPr lang="en-US" sz="850" dirty="0"/>
          </a:p>
        </p:txBody>
      </p:sp>
      <p:pic>
        <p:nvPicPr>
          <p:cNvPr id="30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835" y="12138303"/>
            <a:ext cx="283488" cy="283488"/>
          </a:xfrm>
          <a:prstGeom prst="rect">
            <a:avLst/>
          </a:prstGeom>
        </p:spPr>
      </p:pic>
      <p:sp>
        <p:nvSpPr>
          <p:cNvPr id="31" name="Text 26"/>
          <p:cNvSpPr/>
          <p:nvPr/>
        </p:nvSpPr>
        <p:spPr>
          <a:xfrm>
            <a:off x="822008" y="12205573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TikTok</a:t>
            </a:r>
            <a:endParaRPr lang="en-US" sz="1100" dirty="0"/>
          </a:p>
        </p:txBody>
      </p:sp>
      <p:sp>
        <p:nvSpPr>
          <p:cNvPr id="32" name="Text 27"/>
          <p:cNvSpPr/>
          <p:nvPr/>
        </p:nvSpPr>
        <p:spPr>
          <a:xfrm>
            <a:off x="822008" y="12450723"/>
            <a:ext cx="13411557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Priorité 2 - 18-25 ans</a:t>
            </a:r>
            <a:endParaRPr lang="en-US" sz="850" dirty="0"/>
          </a:p>
        </p:txBody>
      </p:sp>
      <p:pic>
        <p:nvPicPr>
          <p:cNvPr id="33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6835" y="12915662"/>
            <a:ext cx="283488" cy="283488"/>
          </a:xfrm>
          <a:prstGeom prst="rect">
            <a:avLst/>
          </a:prstGeom>
        </p:spPr>
      </p:pic>
      <p:sp>
        <p:nvSpPr>
          <p:cNvPr id="34" name="Text 28"/>
          <p:cNvSpPr/>
          <p:nvPr/>
        </p:nvSpPr>
        <p:spPr>
          <a:xfrm>
            <a:off x="822008" y="12982932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LinkedIn</a:t>
            </a:r>
            <a:endParaRPr lang="en-US" sz="1100" dirty="0"/>
          </a:p>
        </p:txBody>
      </p:sp>
      <p:sp>
        <p:nvSpPr>
          <p:cNvPr id="35" name="Text 29"/>
          <p:cNvSpPr/>
          <p:nvPr/>
        </p:nvSpPr>
        <p:spPr>
          <a:xfrm>
            <a:off x="822008" y="13228082"/>
            <a:ext cx="13411557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B2B - Professionnels</a:t>
            </a:r>
            <a:endParaRPr lang="en-US" sz="850" dirty="0"/>
          </a:p>
        </p:txBody>
      </p:sp>
      <p:sp>
        <p:nvSpPr>
          <p:cNvPr id="36" name="Text 30"/>
          <p:cNvSpPr/>
          <p:nvPr/>
        </p:nvSpPr>
        <p:spPr>
          <a:xfrm>
            <a:off x="396835" y="13537049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Stratégie marketing omnicanale optimisée pour acquisition massive et fidélisation long terme avec ROI mesurable.</a:t>
            </a:r>
            <a:endParaRPr lang="en-US" sz="850" dirty="0"/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C9455C86-98C7-BC53-8B41-3D3797541EFB}"/>
              </a:ext>
            </a:extLst>
          </p:cNvPr>
          <p:cNvSpPr txBox="1"/>
          <p:nvPr/>
        </p:nvSpPr>
        <p:spPr>
          <a:xfrm>
            <a:off x="3657600" y="6431596"/>
            <a:ext cx="7315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fr-FR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8272" y="360045"/>
            <a:ext cx="8566785" cy="409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5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STRATÉGIE TARIFAIRE - MODÈLE FREEMIUM OPTIMISÉ</a:t>
            </a:r>
            <a:endParaRPr lang="en-US" sz="2550" dirty="0"/>
          </a:p>
        </p:txBody>
      </p:sp>
      <p:sp>
        <p:nvSpPr>
          <p:cNvPr id="3" name="Text 1"/>
          <p:cNvSpPr/>
          <p:nvPr/>
        </p:nvSpPr>
        <p:spPr>
          <a:xfrm>
            <a:off x="458272" y="965597"/>
            <a:ext cx="2109073" cy="2455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B2C - Offre Particuliers</a:t>
            </a:r>
            <a:endParaRPr lang="en-US" sz="1500" dirty="0"/>
          </a:p>
        </p:txBody>
      </p:sp>
      <p:sp>
        <p:nvSpPr>
          <p:cNvPr id="4" name="Shape 2"/>
          <p:cNvSpPr/>
          <p:nvPr/>
        </p:nvSpPr>
        <p:spPr>
          <a:xfrm>
            <a:off x="458272" y="1407438"/>
            <a:ext cx="4484013" cy="2030611"/>
          </a:xfrm>
          <a:prstGeom prst="roundRect">
            <a:avLst>
              <a:gd name="adj" fmla="val 967"/>
            </a:avLst>
          </a:prstGeom>
          <a:solidFill>
            <a:srgbClr val="434348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5" name="Text 3"/>
          <p:cNvSpPr/>
          <p:nvPr/>
        </p:nvSpPr>
        <p:spPr>
          <a:xfrm>
            <a:off x="589121" y="1538288"/>
            <a:ext cx="1914049" cy="2045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2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Plan Gratuit (Acquisition)</a:t>
            </a:r>
            <a:endParaRPr lang="en-US" sz="1250" dirty="0"/>
          </a:p>
        </p:txBody>
      </p:sp>
      <p:sp>
        <p:nvSpPr>
          <p:cNvPr id="6" name="Text 4"/>
          <p:cNvSpPr/>
          <p:nvPr/>
        </p:nvSpPr>
        <p:spPr>
          <a:xfrm>
            <a:off x="589121" y="1821299"/>
            <a:ext cx="4222313" cy="2095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sz="10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5 recommandations/mois IA basique</a:t>
            </a:r>
            <a:endParaRPr lang="en-US" sz="1000" dirty="0"/>
          </a:p>
        </p:txBody>
      </p:sp>
      <p:sp>
        <p:nvSpPr>
          <p:cNvPr id="7" name="Text 5"/>
          <p:cNvSpPr/>
          <p:nvPr/>
        </p:nvSpPr>
        <p:spPr>
          <a:xfrm>
            <a:off x="589121" y="2076569"/>
            <a:ext cx="4222313" cy="2095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sz="10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Consultation événements illimitée</a:t>
            </a:r>
            <a:endParaRPr lang="en-US" sz="1000" dirty="0"/>
          </a:p>
        </p:txBody>
      </p:sp>
      <p:sp>
        <p:nvSpPr>
          <p:cNvPr id="8" name="Text 6"/>
          <p:cNvSpPr/>
          <p:nvPr/>
        </p:nvSpPr>
        <p:spPr>
          <a:xfrm>
            <a:off x="589121" y="2331839"/>
            <a:ext cx="4222313" cy="2095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sz="10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Géolocalisation manuelle</a:t>
            </a:r>
            <a:endParaRPr lang="en-US" sz="1000" dirty="0"/>
          </a:p>
        </p:txBody>
      </p:sp>
      <p:sp>
        <p:nvSpPr>
          <p:cNvPr id="9" name="Text 7"/>
          <p:cNvSpPr/>
          <p:nvPr/>
        </p:nvSpPr>
        <p:spPr>
          <a:xfrm>
            <a:off x="589121" y="2587109"/>
            <a:ext cx="4222313" cy="2095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sz="10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Notifications email seulement</a:t>
            </a:r>
            <a:endParaRPr lang="en-US" sz="1000" dirty="0"/>
          </a:p>
        </p:txBody>
      </p:sp>
      <p:sp>
        <p:nvSpPr>
          <p:cNvPr id="10" name="Text 8"/>
          <p:cNvSpPr/>
          <p:nvPr/>
        </p:nvSpPr>
        <p:spPr>
          <a:xfrm>
            <a:off x="589121" y="2842379"/>
            <a:ext cx="4222313" cy="2095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sz="10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Publicité discrète non-intrusive</a:t>
            </a:r>
            <a:endParaRPr lang="en-US" sz="1000" dirty="0"/>
          </a:p>
        </p:txBody>
      </p:sp>
      <p:sp>
        <p:nvSpPr>
          <p:cNvPr id="11" name="Text 9"/>
          <p:cNvSpPr/>
          <p:nvPr/>
        </p:nvSpPr>
        <p:spPr>
          <a:xfrm>
            <a:off x="589121" y="3097649"/>
            <a:ext cx="4222313" cy="2095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sz="10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Support FAQ + community</a:t>
            </a:r>
            <a:endParaRPr lang="en-US" sz="1000" dirty="0"/>
          </a:p>
        </p:txBody>
      </p:sp>
      <p:sp>
        <p:nvSpPr>
          <p:cNvPr id="12" name="Shape 10"/>
          <p:cNvSpPr/>
          <p:nvPr/>
        </p:nvSpPr>
        <p:spPr>
          <a:xfrm>
            <a:off x="5073134" y="1407438"/>
            <a:ext cx="4484013" cy="2030611"/>
          </a:xfrm>
          <a:prstGeom prst="roundRect">
            <a:avLst>
              <a:gd name="adj" fmla="val 967"/>
            </a:avLst>
          </a:prstGeom>
          <a:solidFill>
            <a:srgbClr val="434348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13" name="Text 11"/>
          <p:cNvSpPr/>
          <p:nvPr/>
        </p:nvSpPr>
        <p:spPr>
          <a:xfrm>
            <a:off x="5203984" y="1538288"/>
            <a:ext cx="2494002" cy="2045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2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Premium Individual (9,99€/mois)</a:t>
            </a:r>
            <a:endParaRPr lang="en-US" sz="1250" dirty="0"/>
          </a:p>
        </p:txBody>
      </p:sp>
      <p:sp>
        <p:nvSpPr>
          <p:cNvPr id="14" name="Text 12"/>
          <p:cNvSpPr/>
          <p:nvPr/>
        </p:nvSpPr>
        <p:spPr>
          <a:xfrm>
            <a:off x="5203984" y="1821299"/>
            <a:ext cx="4222313" cy="2095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sz="10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Recommandations illimitées IA avancée</a:t>
            </a:r>
            <a:endParaRPr lang="en-US" sz="1000" dirty="0"/>
          </a:p>
        </p:txBody>
      </p:sp>
      <p:sp>
        <p:nvSpPr>
          <p:cNvPr id="15" name="Text 13"/>
          <p:cNvSpPr/>
          <p:nvPr/>
        </p:nvSpPr>
        <p:spPr>
          <a:xfrm>
            <a:off x="5203984" y="2076569"/>
            <a:ext cx="4222313" cy="2095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sz="10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Géolocalisation temps réel + météo</a:t>
            </a:r>
            <a:endParaRPr lang="en-US" sz="1000" dirty="0"/>
          </a:p>
        </p:txBody>
      </p:sp>
      <p:sp>
        <p:nvSpPr>
          <p:cNvPr id="16" name="Text 14"/>
          <p:cNvSpPr/>
          <p:nvPr/>
        </p:nvSpPr>
        <p:spPr>
          <a:xfrm>
            <a:off x="5203984" y="2331839"/>
            <a:ext cx="4222313" cy="2095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sz="10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Notifications push intelligentes last-minute</a:t>
            </a:r>
            <a:endParaRPr lang="en-US" sz="1000" dirty="0"/>
          </a:p>
        </p:txBody>
      </p:sp>
      <p:sp>
        <p:nvSpPr>
          <p:cNvPr id="17" name="Text 15"/>
          <p:cNvSpPr/>
          <p:nvPr/>
        </p:nvSpPr>
        <p:spPr>
          <a:xfrm>
            <a:off x="5203984" y="2587109"/>
            <a:ext cx="4222313" cy="2095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sz="10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Réservations prioritaires avant épuisement</a:t>
            </a:r>
            <a:endParaRPr lang="en-US" sz="1000" dirty="0"/>
          </a:p>
        </p:txBody>
      </p:sp>
      <p:sp>
        <p:nvSpPr>
          <p:cNvPr id="18" name="Text 16"/>
          <p:cNvSpPr/>
          <p:nvPr/>
        </p:nvSpPr>
        <p:spPr>
          <a:xfrm>
            <a:off x="5203984" y="2842379"/>
            <a:ext cx="4222313" cy="2095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sz="10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Mode hors-ligne événements sauvegardés</a:t>
            </a:r>
            <a:endParaRPr lang="en-US" sz="1000" dirty="0"/>
          </a:p>
        </p:txBody>
      </p:sp>
      <p:sp>
        <p:nvSpPr>
          <p:cNvPr id="19" name="Text 17"/>
          <p:cNvSpPr/>
          <p:nvPr/>
        </p:nvSpPr>
        <p:spPr>
          <a:xfrm>
            <a:off x="5203984" y="3097649"/>
            <a:ext cx="4222313" cy="2095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sz="10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Support chat prioritaire</a:t>
            </a:r>
            <a:endParaRPr lang="en-US" sz="1000" dirty="0"/>
          </a:p>
        </p:txBody>
      </p:sp>
      <p:sp>
        <p:nvSpPr>
          <p:cNvPr id="20" name="Shape 18"/>
          <p:cNvSpPr/>
          <p:nvPr/>
        </p:nvSpPr>
        <p:spPr>
          <a:xfrm>
            <a:off x="9687997" y="1407438"/>
            <a:ext cx="4484132" cy="2030611"/>
          </a:xfrm>
          <a:prstGeom prst="roundRect">
            <a:avLst>
              <a:gd name="adj" fmla="val 967"/>
            </a:avLst>
          </a:prstGeom>
          <a:solidFill>
            <a:srgbClr val="434348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21" name="Text 19"/>
          <p:cNvSpPr/>
          <p:nvPr/>
        </p:nvSpPr>
        <p:spPr>
          <a:xfrm>
            <a:off x="9818846" y="1538288"/>
            <a:ext cx="2369939" cy="2045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2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Premium Famille (19,99€/mois)</a:t>
            </a:r>
            <a:endParaRPr lang="en-US" sz="1250" dirty="0"/>
          </a:p>
        </p:txBody>
      </p:sp>
      <p:sp>
        <p:nvSpPr>
          <p:cNvPr id="22" name="Text 20"/>
          <p:cNvSpPr/>
          <p:nvPr/>
        </p:nvSpPr>
        <p:spPr>
          <a:xfrm>
            <a:off x="9818846" y="1821299"/>
            <a:ext cx="4222433" cy="2095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sz="10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4 comptes liés (2 adultes + 2 enfants)</a:t>
            </a:r>
            <a:endParaRPr lang="en-US" sz="1000" dirty="0"/>
          </a:p>
        </p:txBody>
      </p:sp>
      <p:sp>
        <p:nvSpPr>
          <p:cNvPr id="23" name="Text 21"/>
          <p:cNvSpPr/>
          <p:nvPr/>
        </p:nvSpPr>
        <p:spPr>
          <a:xfrm>
            <a:off x="9818846" y="2076569"/>
            <a:ext cx="4222433" cy="2095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sz="10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Filtres enfants âge-appropriate</a:t>
            </a:r>
            <a:endParaRPr lang="en-US" sz="1000" dirty="0"/>
          </a:p>
        </p:txBody>
      </p:sp>
      <p:sp>
        <p:nvSpPr>
          <p:cNvPr id="24" name="Text 22"/>
          <p:cNvSpPr/>
          <p:nvPr/>
        </p:nvSpPr>
        <p:spPr>
          <a:xfrm>
            <a:off x="9818846" y="2331839"/>
            <a:ext cx="4222433" cy="2095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sz="10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Planning partagé famille synchronisé</a:t>
            </a:r>
            <a:endParaRPr lang="en-US" sz="1000" dirty="0"/>
          </a:p>
        </p:txBody>
      </p:sp>
      <p:sp>
        <p:nvSpPr>
          <p:cNvPr id="25" name="Text 23"/>
          <p:cNvSpPr/>
          <p:nvPr/>
        </p:nvSpPr>
        <p:spPr>
          <a:xfrm>
            <a:off x="9818846" y="2587109"/>
            <a:ext cx="4222433" cy="2095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sz="10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Tarifs groupés négociés partenaires</a:t>
            </a:r>
            <a:endParaRPr lang="en-US" sz="1000" dirty="0"/>
          </a:p>
        </p:txBody>
      </p:sp>
      <p:sp>
        <p:nvSpPr>
          <p:cNvPr id="26" name="Text 24"/>
          <p:cNvSpPr/>
          <p:nvPr/>
        </p:nvSpPr>
        <p:spPr>
          <a:xfrm>
            <a:off x="9818846" y="2842379"/>
            <a:ext cx="4222433" cy="2095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sz="10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Historique familial sorties communes</a:t>
            </a:r>
            <a:endParaRPr lang="en-US" sz="1000" dirty="0"/>
          </a:p>
        </p:txBody>
      </p:sp>
      <p:sp>
        <p:nvSpPr>
          <p:cNvPr id="27" name="Text 25"/>
          <p:cNvSpPr/>
          <p:nvPr/>
        </p:nvSpPr>
        <p:spPr>
          <a:xfrm>
            <a:off x="9818846" y="3097649"/>
            <a:ext cx="4222433" cy="2095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sz="10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Contrôle parental activé</a:t>
            </a:r>
            <a:endParaRPr lang="en-US" sz="1000" dirty="0"/>
          </a:p>
        </p:txBody>
      </p:sp>
      <p:sp>
        <p:nvSpPr>
          <p:cNvPr id="28" name="Text 26"/>
          <p:cNvSpPr/>
          <p:nvPr/>
        </p:nvSpPr>
        <p:spPr>
          <a:xfrm>
            <a:off x="458272" y="3634383"/>
            <a:ext cx="2696885" cy="2455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B2B - Organisateurs Culturels</a:t>
            </a:r>
            <a:endParaRPr lang="en-US" sz="1500" dirty="0"/>
          </a:p>
        </p:txBody>
      </p:sp>
      <p:sp>
        <p:nvSpPr>
          <p:cNvPr id="29" name="Text 27"/>
          <p:cNvSpPr/>
          <p:nvPr/>
        </p:nvSpPr>
        <p:spPr>
          <a:xfrm>
            <a:off x="458272" y="4207073"/>
            <a:ext cx="1944767" cy="2045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2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Plan Découverte (Gratuit)</a:t>
            </a:r>
            <a:endParaRPr lang="en-US" sz="1250" dirty="0"/>
          </a:p>
        </p:txBody>
      </p:sp>
      <p:sp>
        <p:nvSpPr>
          <p:cNvPr id="30" name="Text 28"/>
          <p:cNvSpPr/>
          <p:nvPr/>
        </p:nvSpPr>
        <p:spPr>
          <a:xfrm>
            <a:off x="458272" y="4542473"/>
            <a:ext cx="6697266" cy="2095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sz="10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5 événements/mois référencement</a:t>
            </a:r>
            <a:endParaRPr lang="en-US" sz="1000" dirty="0"/>
          </a:p>
        </p:txBody>
      </p:sp>
      <p:sp>
        <p:nvSpPr>
          <p:cNvPr id="31" name="Text 29"/>
          <p:cNvSpPr/>
          <p:nvPr/>
        </p:nvSpPr>
        <p:spPr>
          <a:xfrm>
            <a:off x="458272" y="4797743"/>
            <a:ext cx="6697266" cy="2095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sz="10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Fiche établissement basique</a:t>
            </a:r>
            <a:endParaRPr lang="en-US" sz="1000" dirty="0"/>
          </a:p>
        </p:txBody>
      </p:sp>
      <p:sp>
        <p:nvSpPr>
          <p:cNvPr id="32" name="Text 30"/>
          <p:cNvSpPr/>
          <p:nvPr/>
        </p:nvSpPr>
        <p:spPr>
          <a:xfrm>
            <a:off x="458272" y="5053013"/>
            <a:ext cx="6697266" cy="2095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sz="10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Statistiques vues simples</a:t>
            </a:r>
            <a:endParaRPr lang="en-US" sz="1000" dirty="0"/>
          </a:p>
        </p:txBody>
      </p:sp>
      <p:sp>
        <p:nvSpPr>
          <p:cNvPr id="33" name="Text 31"/>
          <p:cNvSpPr/>
          <p:nvPr/>
        </p:nvSpPr>
        <p:spPr>
          <a:xfrm>
            <a:off x="458272" y="5308283"/>
            <a:ext cx="6697266" cy="2095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sz="10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Support email standard</a:t>
            </a:r>
            <a:endParaRPr lang="en-US" sz="1000" dirty="0"/>
          </a:p>
        </p:txBody>
      </p:sp>
      <p:sp>
        <p:nvSpPr>
          <p:cNvPr id="34" name="Text 32"/>
          <p:cNvSpPr/>
          <p:nvPr/>
        </p:nvSpPr>
        <p:spPr>
          <a:xfrm>
            <a:off x="458272" y="5563553"/>
            <a:ext cx="6697266" cy="2095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sz="10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Commission 8% sur réservations</a:t>
            </a:r>
            <a:endParaRPr lang="en-US" sz="1000" dirty="0"/>
          </a:p>
        </p:txBody>
      </p:sp>
      <p:sp>
        <p:nvSpPr>
          <p:cNvPr id="35" name="Text 33"/>
          <p:cNvSpPr/>
          <p:nvPr/>
        </p:nvSpPr>
        <p:spPr>
          <a:xfrm>
            <a:off x="7482483" y="4207073"/>
            <a:ext cx="1636990" cy="2045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2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Plan Pro (99€/mois)</a:t>
            </a:r>
            <a:endParaRPr lang="en-US" sz="1250" dirty="0"/>
          </a:p>
        </p:txBody>
      </p:sp>
      <p:sp>
        <p:nvSpPr>
          <p:cNvPr id="36" name="Text 34"/>
          <p:cNvSpPr/>
          <p:nvPr/>
        </p:nvSpPr>
        <p:spPr>
          <a:xfrm>
            <a:off x="7482483" y="4542473"/>
            <a:ext cx="6697266" cy="2095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sz="10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Événements illimités + boost algorithme</a:t>
            </a:r>
            <a:endParaRPr lang="en-US" sz="1000" dirty="0"/>
          </a:p>
        </p:txBody>
      </p:sp>
      <p:sp>
        <p:nvSpPr>
          <p:cNvPr id="37" name="Text 35"/>
          <p:cNvSpPr/>
          <p:nvPr/>
        </p:nvSpPr>
        <p:spPr>
          <a:xfrm>
            <a:off x="7482483" y="4797743"/>
            <a:ext cx="6697266" cy="2095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sz="10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Analytics avancées : conversions, audience</a:t>
            </a:r>
            <a:endParaRPr lang="en-US" sz="1000" dirty="0"/>
          </a:p>
        </p:txBody>
      </p:sp>
      <p:sp>
        <p:nvSpPr>
          <p:cNvPr id="38" name="Text 36"/>
          <p:cNvSpPr/>
          <p:nvPr/>
        </p:nvSpPr>
        <p:spPr>
          <a:xfrm>
            <a:off x="7482483" y="5053013"/>
            <a:ext cx="6697266" cy="2095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sz="10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Mise en avant suggestions prioritaires</a:t>
            </a:r>
            <a:endParaRPr lang="en-US" sz="1000" dirty="0"/>
          </a:p>
        </p:txBody>
      </p:sp>
      <p:sp>
        <p:nvSpPr>
          <p:cNvPr id="39" name="Text 37"/>
          <p:cNvSpPr/>
          <p:nvPr/>
        </p:nvSpPr>
        <p:spPr>
          <a:xfrm>
            <a:off x="7482483" y="5308283"/>
            <a:ext cx="6697266" cy="2095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sz="10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Support téléphone dédié</a:t>
            </a:r>
            <a:endParaRPr lang="en-US" sz="1000" dirty="0"/>
          </a:p>
        </p:txBody>
      </p:sp>
      <p:sp>
        <p:nvSpPr>
          <p:cNvPr id="40" name="Text 38"/>
          <p:cNvSpPr/>
          <p:nvPr/>
        </p:nvSpPr>
        <p:spPr>
          <a:xfrm>
            <a:off x="7482483" y="5563553"/>
            <a:ext cx="6697266" cy="2095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sz="10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Commission réduite 5% réservations</a:t>
            </a:r>
            <a:endParaRPr lang="en-US" sz="1000" dirty="0"/>
          </a:p>
        </p:txBody>
      </p:sp>
      <p:sp>
        <p:nvSpPr>
          <p:cNvPr id="41" name="Text 39"/>
          <p:cNvSpPr/>
          <p:nvPr/>
        </p:nvSpPr>
        <p:spPr>
          <a:xfrm>
            <a:off x="7482483" y="5818823"/>
            <a:ext cx="6697266" cy="2095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sz="10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API access intégration systèmes</a:t>
            </a:r>
            <a:endParaRPr lang="en-US" sz="1000" dirty="0"/>
          </a:p>
        </p:txBody>
      </p:sp>
      <p:sp>
        <p:nvSpPr>
          <p:cNvPr id="42" name="Text 40"/>
          <p:cNvSpPr/>
          <p:nvPr/>
        </p:nvSpPr>
        <p:spPr>
          <a:xfrm>
            <a:off x="458272" y="6270427"/>
            <a:ext cx="2353747" cy="2455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Benchmark Concurrentiel</a:t>
            </a:r>
            <a:endParaRPr lang="en-US" sz="1500" dirty="0"/>
          </a:p>
        </p:txBody>
      </p:sp>
      <p:sp>
        <p:nvSpPr>
          <p:cNvPr id="43" name="Shape 41"/>
          <p:cNvSpPr/>
          <p:nvPr/>
        </p:nvSpPr>
        <p:spPr>
          <a:xfrm>
            <a:off x="458272" y="6712268"/>
            <a:ext cx="13713857" cy="1160383"/>
          </a:xfrm>
          <a:prstGeom prst="roundRect">
            <a:avLst>
              <a:gd name="adj" fmla="val 1693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44" name="Shape 42"/>
          <p:cNvSpPr/>
          <p:nvPr/>
        </p:nvSpPr>
        <p:spPr>
          <a:xfrm>
            <a:off x="465892" y="6719888"/>
            <a:ext cx="13698617" cy="38171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45" name="Text 43"/>
          <p:cNvSpPr/>
          <p:nvPr/>
        </p:nvSpPr>
        <p:spPr>
          <a:xfrm>
            <a:off x="597218" y="6805970"/>
            <a:ext cx="2474119" cy="2095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Netflix</a:t>
            </a:r>
            <a:endParaRPr lang="en-US" sz="1000" dirty="0"/>
          </a:p>
        </p:txBody>
      </p:sp>
      <p:sp>
        <p:nvSpPr>
          <p:cNvPr id="46" name="Text 44"/>
          <p:cNvSpPr/>
          <p:nvPr/>
        </p:nvSpPr>
        <p:spPr>
          <a:xfrm>
            <a:off x="3340656" y="6805970"/>
            <a:ext cx="2470309" cy="2095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Abonnement</a:t>
            </a:r>
            <a:endParaRPr lang="en-US" sz="1000" dirty="0"/>
          </a:p>
        </p:txBody>
      </p:sp>
      <p:sp>
        <p:nvSpPr>
          <p:cNvPr id="47" name="Text 45"/>
          <p:cNvSpPr/>
          <p:nvPr/>
        </p:nvSpPr>
        <p:spPr>
          <a:xfrm>
            <a:off x="6080284" y="6805970"/>
            <a:ext cx="2470309" cy="2095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8,99-17,99€</a:t>
            </a:r>
            <a:endParaRPr lang="en-US" sz="1000" dirty="0"/>
          </a:p>
        </p:txBody>
      </p:sp>
      <p:sp>
        <p:nvSpPr>
          <p:cNvPr id="48" name="Text 46"/>
          <p:cNvSpPr/>
          <p:nvPr/>
        </p:nvSpPr>
        <p:spPr>
          <a:xfrm>
            <a:off x="8819912" y="6805970"/>
            <a:ext cx="2470309" cy="2095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N/A</a:t>
            </a:r>
            <a:endParaRPr lang="en-US" sz="1000" dirty="0"/>
          </a:p>
        </p:txBody>
      </p:sp>
      <p:sp>
        <p:nvSpPr>
          <p:cNvPr id="49" name="Text 47"/>
          <p:cNvSpPr/>
          <p:nvPr/>
        </p:nvSpPr>
        <p:spPr>
          <a:xfrm>
            <a:off x="11559540" y="6805970"/>
            <a:ext cx="2474119" cy="2095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Même logique UX</a:t>
            </a:r>
            <a:endParaRPr lang="en-US" sz="1000" dirty="0"/>
          </a:p>
        </p:txBody>
      </p:sp>
      <p:sp>
        <p:nvSpPr>
          <p:cNvPr id="50" name="Shape 48"/>
          <p:cNvSpPr/>
          <p:nvPr/>
        </p:nvSpPr>
        <p:spPr>
          <a:xfrm>
            <a:off x="465892" y="7101602"/>
            <a:ext cx="13698617" cy="38171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51" name="Text 49"/>
          <p:cNvSpPr/>
          <p:nvPr/>
        </p:nvSpPr>
        <p:spPr>
          <a:xfrm>
            <a:off x="597218" y="7187684"/>
            <a:ext cx="2474119" cy="2095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Spotify</a:t>
            </a:r>
            <a:endParaRPr lang="en-US" sz="1000" dirty="0"/>
          </a:p>
        </p:txBody>
      </p:sp>
      <p:sp>
        <p:nvSpPr>
          <p:cNvPr id="52" name="Text 50"/>
          <p:cNvSpPr/>
          <p:nvPr/>
        </p:nvSpPr>
        <p:spPr>
          <a:xfrm>
            <a:off x="3340656" y="7187684"/>
            <a:ext cx="2470309" cy="2095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Freemium</a:t>
            </a:r>
            <a:endParaRPr lang="en-US" sz="1000" dirty="0"/>
          </a:p>
        </p:txBody>
      </p:sp>
      <p:sp>
        <p:nvSpPr>
          <p:cNvPr id="53" name="Text 51"/>
          <p:cNvSpPr/>
          <p:nvPr/>
        </p:nvSpPr>
        <p:spPr>
          <a:xfrm>
            <a:off x="6080284" y="7187684"/>
            <a:ext cx="2470309" cy="2095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9,99€</a:t>
            </a:r>
            <a:endParaRPr lang="en-US" sz="1000" dirty="0"/>
          </a:p>
        </p:txBody>
      </p:sp>
      <p:sp>
        <p:nvSpPr>
          <p:cNvPr id="54" name="Text 52"/>
          <p:cNvSpPr/>
          <p:nvPr/>
        </p:nvSpPr>
        <p:spPr>
          <a:xfrm>
            <a:off x="8819912" y="7187684"/>
            <a:ext cx="2470309" cy="2095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N/A</a:t>
            </a:r>
            <a:endParaRPr lang="en-US" sz="1000" dirty="0"/>
          </a:p>
        </p:txBody>
      </p:sp>
      <p:sp>
        <p:nvSpPr>
          <p:cNvPr id="55" name="Text 53"/>
          <p:cNvSpPr/>
          <p:nvPr/>
        </p:nvSpPr>
        <p:spPr>
          <a:xfrm>
            <a:off x="11559540" y="7187684"/>
            <a:ext cx="2474119" cy="2095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Référence IA music</a:t>
            </a:r>
            <a:endParaRPr lang="en-US" sz="1000" dirty="0"/>
          </a:p>
        </p:txBody>
      </p:sp>
      <p:sp>
        <p:nvSpPr>
          <p:cNvPr id="56" name="Shape 54"/>
          <p:cNvSpPr/>
          <p:nvPr/>
        </p:nvSpPr>
        <p:spPr>
          <a:xfrm>
            <a:off x="465892" y="7483316"/>
            <a:ext cx="13698617" cy="38171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57" name="Text 55"/>
          <p:cNvSpPr/>
          <p:nvPr/>
        </p:nvSpPr>
        <p:spPr>
          <a:xfrm>
            <a:off x="597218" y="7569398"/>
            <a:ext cx="2474119" cy="2095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Fever</a:t>
            </a:r>
            <a:endParaRPr lang="en-US" sz="1000" dirty="0"/>
          </a:p>
        </p:txBody>
      </p:sp>
      <p:sp>
        <p:nvSpPr>
          <p:cNvPr id="58" name="Text 56"/>
          <p:cNvSpPr/>
          <p:nvPr/>
        </p:nvSpPr>
        <p:spPr>
          <a:xfrm>
            <a:off x="3340656" y="7569398"/>
            <a:ext cx="2470309" cy="2095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Freemium+</a:t>
            </a:r>
            <a:endParaRPr lang="en-US" sz="1000" dirty="0"/>
          </a:p>
        </p:txBody>
      </p:sp>
      <p:sp>
        <p:nvSpPr>
          <p:cNvPr id="59" name="Text 57"/>
          <p:cNvSpPr/>
          <p:nvPr/>
        </p:nvSpPr>
        <p:spPr>
          <a:xfrm>
            <a:off x="6080284" y="7569398"/>
            <a:ext cx="2470309" cy="2095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Gratuit</a:t>
            </a:r>
            <a:endParaRPr lang="en-US" sz="1000" dirty="0"/>
          </a:p>
        </p:txBody>
      </p:sp>
      <p:sp>
        <p:nvSpPr>
          <p:cNvPr id="60" name="Text 58"/>
          <p:cNvSpPr/>
          <p:nvPr/>
        </p:nvSpPr>
        <p:spPr>
          <a:xfrm>
            <a:off x="8819912" y="7569398"/>
            <a:ext cx="2470309" cy="2095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15-25%</a:t>
            </a:r>
            <a:endParaRPr lang="en-US" sz="1000" dirty="0"/>
          </a:p>
        </p:txBody>
      </p:sp>
      <p:sp>
        <p:nvSpPr>
          <p:cNvPr id="61" name="Text 59"/>
          <p:cNvSpPr/>
          <p:nvPr/>
        </p:nvSpPr>
        <p:spPr>
          <a:xfrm>
            <a:off x="11559540" y="7569398"/>
            <a:ext cx="2474119" cy="2095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Moins cher</a:t>
            </a:r>
            <a:endParaRPr lang="en-US" sz="10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96835" y="311825"/>
            <a:ext cx="702421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PLAN DE FINANCEMENT DÉTAILLÉ - BESOIN 300K€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396835" y="836176"/>
            <a:ext cx="2882860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Répartition Budget Année 1 (300K€)</a:t>
            </a:r>
            <a:endParaRPr lang="en-US" sz="13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835" y="1218843"/>
            <a:ext cx="13836729" cy="7604641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2500313" y="8853964"/>
            <a:ext cx="113348" cy="113348"/>
          </a:xfrm>
          <a:prstGeom prst="roundRect">
            <a:avLst>
              <a:gd name="adj" fmla="val 16134"/>
            </a:avLst>
          </a:prstGeom>
          <a:solidFill>
            <a:srgbClr val="760404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6" name="Text 3"/>
          <p:cNvSpPr/>
          <p:nvPr/>
        </p:nvSpPr>
        <p:spPr>
          <a:xfrm>
            <a:off x="2674620" y="8853964"/>
            <a:ext cx="367546" cy="113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850"/>
              </a:lnSpc>
              <a:buNone/>
            </a:pPr>
            <a:r>
              <a:rPr lang="en-US" sz="8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Équipe</a:t>
            </a:r>
            <a:endParaRPr lang="en-US" sz="850" dirty="0"/>
          </a:p>
        </p:txBody>
      </p:sp>
      <p:sp>
        <p:nvSpPr>
          <p:cNvPr id="7" name="Shape 4"/>
          <p:cNvSpPr/>
          <p:nvPr/>
        </p:nvSpPr>
        <p:spPr>
          <a:xfrm>
            <a:off x="4161473" y="8853964"/>
            <a:ext cx="113348" cy="113348"/>
          </a:xfrm>
          <a:prstGeom prst="roundRect">
            <a:avLst>
              <a:gd name="adj" fmla="val 16134"/>
            </a:avLst>
          </a:prstGeom>
          <a:solidFill>
            <a:srgbClr val="BC0606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8" name="Text 5"/>
          <p:cNvSpPr/>
          <p:nvPr/>
        </p:nvSpPr>
        <p:spPr>
          <a:xfrm>
            <a:off x="4335780" y="8853964"/>
            <a:ext cx="537329" cy="113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850"/>
              </a:lnSpc>
              <a:buNone/>
            </a:pPr>
            <a:r>
              <a:rPr lang="en-US" sz="8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Marketing</a:t>
            </a:r>
            <a:endParaRPr lang="en-US" sz="850" dirty="0"/>
          </a:p>
        </p:txBody>
      </p:sp>
      <p:sp>
        <p:nvSpPr>
          <p:cNvPr id="9" name="Shape 6"/>
          <p:cNvSpPr/>
          <p:nvPr/>
        </p:nvSpPr>
        <p:spPr>
          <a:xfrm>
            <a:off x="6948368" y="8853964"/>
            <a:ext cx="113348" cy="113348"/>
          </a:xfrm>
          <a:prstGeom prst="roundRect">
            <a:avLst>
              <a:gd name="adj" fmla="val 16134"/>
            </a:avLst>
          </a:prstGeom>
          <a:solidFill>
            <a:srgbClr val="F71414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10" name="Text 7"/>
          <p:cNvSpPr/>
          <p:nvPr/>
        </p:nvSpPr>
        <p:spPr>
          <a:xfrm>
            <a:off x="7122676" y="8853964"/>
            <a:ext cx="559118" cy="113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850"/>
              </a:lnSpc>
              <a:buNone/>
            </a:pPr>
            <a:r>
              <a:rPr lang="en-US" sz="8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Technique</a:t>
            </a:r>
            <a:endParaRPr lang="en-US" sz="850" dirty="0"/>
          </a:p>
        </p:txBody>
      </p:sp>
      <p:sp>
        <p:nvSpPr>
          <p:cNvPr id="11" name="Shape 8"/>
          <p:cNvSpPr/>
          <p:nvPr/>
        </p:nvSpPr>
        <p:spPr>
          <a:xfrm>
            <a:off x="9690735" y="8853964"/>
            <a:ext cx="113348" cy="113348"/>
          </a:xfrm>
          <a:prstGeom prst="roundRect">
            <a:avLst>
              <a:gd name="adj" fmla="val 16134"/>
            </a:avLst>
          </a:prstGeom>
          <a:solidFill>
            <a:srgbClr val="F95A5A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12" name="Text 9"/>
          <p:cNvSpPr/>
          <p:nvPr/>
        </p:nvSpPr>
        <p:spPr>
          <a:xfrm>
            <a:off x="9865043" y="8853964"/>
            <a:ext cx="670203" cy="113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850"/>
              </a:lnSpc>
              <a:buNone/>
            </a:pPr>
            <a:r>
              <a:rPr lang="en-US" sz="8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Légal/Admin</a:t>
            </a:r>
            <a:endParaRPr lang="en-US" sz="850" dirty="0"/>
          </a:p>
        </p:txBody>
      </p:sp>
      <p:sp>
        <p:nvSpPr>
          <p:cNvPr id="13" name="Shape 10"/>
          <p:cNvSpPr/>
          <p:nvPr/>
        </p:nvSpPr>
        <p:spPr>
          <a:xfrm>
            <a:off x="11588115" y="8853964"/>
            <a:ext cx="113348" cy="113348"/>
          </a:xfrm>
          <a:prstGeom prst="roundRect">
            <a:avLst>
              <a:gd name="adj" fmla="val 16134"/>
            </a:avLst>
          </a:prstGeom>
          <a:solidFill>
            <a:srgbClr val="FCA0A0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14" name="Text 11"/>
          <p:cNvSpPr/>
          <p:nvPr/>
        </p:nvSpPr>
        <p:spPr>
          <a:xfrm>
            <a:off x="11762423" y="8853964"/>
            <a:ext cx="227767" cy="113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850"/>
              </a:lnSpc>
              <a:buNone/>
            </a:pPr>
            <a:r>
              <a:rPr lang="en-US" sz="8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R&amp;D</a:t>
            </a:r>
            <a:endParaRPr lang="en-US" sz="850" dirty="0"/>
          </a:p>
        </p:txBody>
      </p:sp>
      <p:sp>
        <p:nvSpPr>
          <p:cNvPr id="15" name="Text 12"/>
          <p:cNvSpPr/>
          <p:nvPr/>
        </p:nvSpPr>
        <p:spPr>
          <a:xfrm>
            <a:off x="396835" y="9137333"/>
            <a:ext cx="2475190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Budget Équipe Détaillé (180K€)</a:t>
            </a:r>
            <a:endParaRPr lang="en-US" sz="1300" dirty="0"/>
          </a:p>
        </p:txBody>
      </p:sp>
      <p:sp>
        <p:nvSpPr>
          <p:cNvPr id="16" name="Shape 13"/>
          <p:cNvSpPr/>
          <p:nvPr/>
        </p:nvSpPr>
        <p:spPr>
          <a:xfrm>
            <a:off x="396835" y="9519999"/>
            <a:ext cx="13836729" cy="1345883"/>
          </a:xfrm>
          <a:prstGeom prst="roundRect">
            <a:avLst>
              <a:gd name="adj" fmla="val 1264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17" name="Shape 14"/>
          <p:cNvSpPr/>
          <p:nvPr/>
        </p:nvSpPr>
        <p:spPr>
          <a:xfrm>
            <a:off x="404455" y="9527619"/>
            <a:ext cx="13820061" cy="33266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18" name="Text 15"/>
          <p:cNvSpPr/>
          <p:nvPr/>
        </p:nvSpPr>
        <p:spPr>
          <a:xfrm>
            <a:off x="519351" y="9603224"/>
            <a:ext cx="4375666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Safiatou - Chef Projet</a:t>
            </a:r>
            <a:endParaRPr lang="en-US" sz="850" dirty="0"/>
          </a:p>
        </p:txBody>
      </p:sp>
      <p:sp>
        <p:nvSpPr>
          <p:cNvPr id="19" name="Text 16"/>
          <p:cNvSpPr/>
          <p:nvPr/>
        </p:nvSpPr>
        <p:spPr>
          <a:xfrm>
            <a:off x="5129332" y="9603224"/>
            <a:ext cx="4371856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42K€</a:t>
            </a:r>
            <a:endParaRPr lang="en-US" sz="850" dirty="0"/>
          </a:p>
        </p:txBody>
      </p:sp>
      <p:sp>
        <p:nvSpPr>
          <p:cNvPr id="20" name="Text 17"/>
          <p:cNvSpPr/>
          <p:nvPr/>
        </p:nvSpPr>
        <p:spPr>
          <a:xfrm>
            <a:off x="9735503" y="9603224"/>
            <a:ext cx="4375666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3 500€</a:t>
            </a:r>
            <a:endParaRPr lang="en-US" sz="850" dirty="0"/>
          </a:p>
        </p:txBody>
      </p:sp>
      <p:sp>
        <p:nvSpPr>
          <p:cNvPr id="21" name="Shape 18"/>
          <p:cNvSpPr/>
          <p:nvPr/>
        </p:nvSpPr>
        <p:spPr>
          <a:xfrm>
            <a:off x="404455" y="9860280"/>
            <a:ext cx="13820061" cy="33266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22" name="Text 19"/>
          <p:cNvSpPr/>
          <p:nvPr/>
        </p:nvSpPr>
        <p:spPr>
          <a:xfrm>
            <a:off x="519351" y="9935885"/>
            <a:ext cx="4375666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Gloria - UX/UI Designer</a:t>
            </a:r>
            <a:endParaRPr lang="en-US" sz="850" dirty="0"/>
          </a:p>
        </p:txBody>
      </p:sp>
      <p:sp>
        <p:nvSpPr>
          <p:cNvPr id="23" name="Text 20"/>
          <p:cNvSpPr/>
          <p:nvPr/>
        </p:nvSpPr>
        <p:spPr>
          <a:xfrm>
            <a:off x="5129332" y="9935885"/>
            <a:ext cx="4371856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38K€</a:t>
            </a:r>
            <a:endParaRPr lang="en-US" sz="850" dirty="0"/>
          </a:p>
        </p:txBody>
      </p:sp>
      <p:sp>
        <p:nvSpPr>
          <p:cNvPr id="24" name="Text 21"/>
          <p:cNvSpPr/>
          <p:nvPr/>
        </p:nvSpPr>
        <p:spPr>
          <a:xfrm>
            <a:off x="9735503" y="9935885"/>
            <a:ext cx="4375666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3 200€</a:t>
            </a:r>
            <a:endParaRPr lang="en-US" sz="850" dirty="0"/>
          </a:p>
        </p:txBody>
      </p:sp>
      <p:sp>
        <p:nvSpPr>
          <p:cNvPr id="25" name="Shape 22"/>
          <p:cNvSpPr/>
          <p:nvPr/>
        </p:nvSpPr>
        <p:spPr>
          <a:xfrm>
            <a:off x="404455" y="10192941"/>
            <a:ext cx="13820061" cy="33266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26" name="Text 23"/>
          <p:cNvSpPr/>
          <p:nvPr/>
        </p:nvSpPr>
        <p:spPr>
          <a:xfrm>
            <a:off x="519351" y="10268545"/>
            <a:ext cx="4375666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Manouk - Développeur WordPress</a:t>
            </a:r>
            <a:endParaRPr lang="en-US" sz="850" dirty="0"/>
          </a:p>
        </p:txBody>
      </p:sp>
      <p:sp>
        <p:nvSpPr>
          <p:cNvPr id="27" name="Text 24"/>
          <p:cNvSpPr/>
          <p:nvPr/>
        </p:nvSpPr>
        <p:spPr>
          <a:xfrm>
            <a:off x="5129332" y="10268545"/>
            <a:ext cx="4371856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45K€</a:t>
            </a:r>
            <a:endParaRPr lang="en-US" sz="850" dirty="0"/>
          </a:p>
        </p:txBody>
      </p:sp>
      <p:sp>
        <p:nvSpPr>
          <p:cNvPr id="28" name="Text 25"/>
          <p:cNvSpPr/>
          <p:nvPr/>
        </p:nvSpPr>
        <p:spPr>
          <a:xfrm>
            <a:off x="9735503" y="10268545"/>
            <a:ext cx="4375666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3 750€</a:t>
            </a:r>
            <a:endParaRPr lang="en-US" sz="850" dirty="0"/>
          </a:p>
        </p:txBody>
      </p:sp>
      <p:sp>
        <p:nvSpPr>
          <p:cNvPr id="29" name="Shape 26"/>
          <p:cNvSpPr/>
          <p:nvPr/>
        </p:nvSpPr>
        <p:spPr>
          <a:xfrm>
            <a:off x="404455" y="10525601"/>
            <a:ext cx="13820061" cy="33266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30" name="Text 27"/>
          <p:cNvSpPr/>
          <p:nvPr/>
        </p:nvSpPr>
        <p:spPr>
          <a:xfrm>
            <a:off x="519351" y="10601206"/>
            <a:ext cx="4375666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Hidaya - Marketing Digital</a:t>
            </a:r>
            <a:endParaRPr lang="en-US" sz="850" dirty="0"/>
          </a:p>
        </p:txBody>
      </p:sp>
      <p:sp>
        <p:nvSpPr>
          <p:cNvPr id="31" name="Text 28"/>
          <p:cNvSpPr/>
          <p:nvPr/>
        </p:nvSpPr>
        <p:spPr>
          <a:xfrm>
            <a:off x="5129332" y="10601206"/>
            <a:ext cx="4371856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35K€</a:t>
            </a:r>
            <a:endParaRPr lang="en-US" sz="850" dirty="0"/>
          </a:p>
        </p:txBody>
      </p:sp>
      <p:sp>
        <p:nvSpPr>
          <p:cNvPr id="32" name="Text 29"/>
          <p:cNvSpPr/>
          <p:nvPr/>
        </p:nvSpPr>
        <p:spPr>
          <a:xfrm>
            <a:off x="9735503" y="10601206"/>
            <a:ext cx="4375666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2 900€</a:t>
            </a:r>
            <a:endParaRPr lang="en-US" sz="850" dirty="0"/>
          </a:p>
        </p:txBody>
      </p:sp>
      <p:sp>
        <p:nvSpPr>
          <p:cNvPr id="33" name="Text 30"/>
          <p:cNvSpPr/>
          <p:nvPr/>
        </p:nvSpPr>
        <p:spPr>
          <a:xfrm>
            <a:off x="396835" y="11035903"/>
            <a:ext cx="1957864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Sources de Financement</a:t>
            </a:r>
            <a:endParaRPr lang="en-US" sz="1300" dirty="0"/>
          </a:p>
        </p:txBody>
      </p:sp>
      <p:sp>
        <p:nvSpPr>
          <p:cNvPr id="34" name="Text 31"/>
          <p:cNvSpPr/>
          <p:nvPr/>
        </p:nvSpPr>
        <p:spPr>
          <a:xfrm>
            <a:off x="549831" y="12184023"/>
            <a:ext cx="1394936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17%</a:t>
            </a:r>
            <a:endParaRPr lang="en-US" sz="1750" dirty="0"/>
          </a:p>
        </p:txBody>
      </p:sp>
      <p:pic>
        <p:nvPicPr>
          <p:cNvPr id="3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835" y="11446907"/>
            <a:ext cx="1701165" cy="1701165"/>
          </a:xfrm>
          <a:prstGeom prst="rect">
            <a:avLst/>
          </a:prstGeom>
        </p:spPr>
      </p:pic>
      <p:sp>
        <p:nvSpPr>
          <p:cNvPr id="36" name="Text 32"/>
          <p:cNvSpPr/>
          <p:nvPr/>
        </p:nvSpPr>
        <p:spPr>
          <a:xfrm>
            <a:off x="2211348" y="11418570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Fonds Propres</a:t>
            </a:r>
            <a:endParaRPr lang="en-US" sz="1100" dirty="0"/>
          </a:p>
        </p:txBody>
      </p:sp>
      <p:sp>
        <p:nvSpPr>
          <p:cNvPr id="37" name="Text 33"/>
          <p:cNvSpPr/>
          <p:nvPr/>
        </p:nvSpPr>
        <p:spPr>
          <a:xfrm>
            <a:off x="2211348" y="11663720"/>
            <a:ext cx="5033010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50K€ - Capital InnovaDigital</a:t>
            </a:r>
            <a:endParaRPr lang="en-US" sz="850" dirty="0"/>
          </a:p>
        </p:txBody>
      </p:sp>
      <p:sp>
        <p:nvSpPr>
          <p:cNvPr id="38" name="Text 34"/>
          <p:cNvSpPr/>
          <p:nvPr/>
        </p:nvSpPr>
        <p:spPr>
          <a:xfrm>
            <a:off x="7539037" y="12184023"/>
            <a:ext cx="1394936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25%</a:t>
            </a:r>
            <a:endParaRPr lang="en-US" sz="1750" dirty="0"/>
          </a:p>
        </p:txBody>
      </p:sp>
      <p:pic>
        <p:nvPicPr>
          <p:cNvPr id="3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6042" y="11446907"/>
            <a:ext cx="1701165" cy="1701165"/>
          </a:xfrm>
          <a:prstGeom prst="rect">
            <a:avLst/>
          </a:prstGeom>
        </p:spPr>
      </p:pic>
      <p:sp>
        <p:nvSpPr>
          <p:cNvPr id="40" name="Text 35"/>
          <p:cNvSpPr/>
          <p:nvPr/>
        </p:nvSpPr>
        <p:spPr>
          <a:xfrm>
            <a:off x="9200555" y="11418570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Subventions</a:t>
            </a:r>
            <a:endParaRPr lang="en-US" sz="1100" dirty="0"/>
          </a:p>
        </p:txBody>
      </p:sp>
      <p:sp>
        <p:nvSpPr>
          <p:cNvPr id="41" name="Text 36"/>
          <p:cNvSpPr/>
          <p:nvPr/>
        </p:nvSpPr>
        <p:spPr>
          <a:xfrm>
            <a:off x="9200555" y="11663720"/>
            <a:ext cx="5033010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75K€ - BPI + Région IdF</a:t>
            </a:r>
            <a:endParaRPr lang="en-US" sz="850" dirty="0"/>
          </a:p>
        </p:txBody>
      </p:sp>
      <p:sp>
        <p:nvSpPr>
          <p:cNvPr id="42" name="Text 37"/>
          <p:cNvSpPr/>
          <p:nvPr/>
        </p:nvSpPr>
        <p:spPr>
          <a:xfrm>
            <a:off x="549831" y="14225349"/>
            <a:ext cx="1394936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17%</a:t>
            </a:r>
            <a:endParaRPr lang="en-US" sz="1750" dirty="0"/>
          </a:p>
        </p:txBody>
      </p:sp>
      <p:pic>
        <p:nvPicPr>
          <p:cNvPr id="43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835" y="13488233"/>
            <a:ext cx="1701165" cy="1701165"/>
          </a:xfrm>
          <a:prstGeom prst="rect">
            <a:avLst/>
          </a:prstGeom>
        </p:spPr>
      </p:pic>
      <p:sp>
        <p:nvSpPr>
          <p:cNvPr id="44" name="Text 38"/>
          <p:cNvSpPr/>
          <p:nvPr/>
        </p:nvSpPr>
        <p:spPr>
          <a:xfrm>
            <a:off x="2211348" y="13459897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Love Money</a:t>
            </a:r>
            <a:endParaRPr lang="en-US" sz="1100" dirty="0"/>
          </a:p>
        </p:txBody>
      </p:sp>
      <p:sp>
        <p:nvSpPr>
          <p:cNvPr id="45" name="Text 39"/>
          <p:cNvSpPr/>
          <p:nvPr/>
        </p:nvSpPr>
        <p:spPr>
          <a:xfrm>
            <a:off x="2211348" y="13705046"/>
            <a:ext cx="5033010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50K€ - Famille + amis</a:t>
            </a:r>
            <a:endParaRPr lang="en-US" sz="850" dirty="0"/>
          </a:p>
        </p:txBody>
      </p:sp>
      <p:sp>
        <p:nvSpPr>
          <p:cNvPr id="46" name="Text 40"/>
          <p:cNvSpPr/>
          <p:nvPr/>
        </p:nvSpPr>
        <p:spPr>
          <a:xfrm>
            <a:off x="7539037" y="14225349"/>
            <a:ext cx="1394936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41%</a:t>
            </a:r>
            <a:endParaRPr lang="en-US" sz="1750" dirty="0"/>
          </a:p>
        </p:txBody>
      </p:sp>
      <p:pic>
        <p:nvPicPr>
          <p:cNvPr id="47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6042" y="13488233"/>
            <a:ext cx="1701165" cy="1701165"/>
          </a:xfrm>
          <a:prstGeom prst="rect">
            <a:avLst/>
          </a:prstGeom>
        </p:spPr>
      </p:pic>
      <p:sp>
        <p:nvSpPr>
          <p:cNvPr id="48" name="Text 41"/>
          <p:cNvSpPr/>
          <p:nvPr/>
        </p:nvSpPr>
        <p:spPr>
          <a:xfrm>
            <a:off x="9200555" y="13459897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Business Angels</a:t>
            </a:r>
            <a:endParaRPr lang="en-US" sz="1100" dirty="0"/>
          </a:p>
        </p:txBody>
      </p:sp>
      <p:sp>
        <p:nvSpPr>
          <p:cNvPr id="49" name="Text 42"/>
          <p:cNvSpPr/>
          <p:nvPr/>
        </p:nvSpPr>
        <p:spPr>
          <a:xfrm>
            <a:off x="9200555" y="13705046"/>
            <a:ext cx="5033010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125K€ - Equity 15-20%</a:t>
            </a:r>
            <a:endParaRPr lang="en-US" sz="850" dirty="0"/>
          </a:p>
        </p:txBody>
      </p:sp>
      <p:sp>
        <p:nvSpPr>
          <p:cNvPr id="50" name="Text 43"/>
          <p:cNvSpPr/>
          <p:nvPr/>
        </p:nvSpPr>
        <p:spPr>
          <a:xfrm>
            <a:off x="396835" y="15345251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Plan de financement solide et diversifié sécurisant développement 18 mois avec objectif rentabilité mois 10.</a:t>
            </a:r>
            <a:endParaRPr lang="en-US" sz="85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47926" y="553879"/>
            <a:ext cx="10758845" cy="489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50"/>
              </a:lnSpc>
              <a:buNone/>
            </a:pPr>
            <a:r>
              <a:rPr lang="en-US" sz="30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FUNNEL DE CONVERSION - PARCOURS CLIENT OPTIMISÉ</a:t>
            </a:r>
            <a:endParaRPr lang="en-US" sz="3050" dirty="0"/>
          </a:p>
        </p:txBody>
      </p:sp>
      <p:sp>
        <p:nvSpPr>
          <p:cNvPr id="3" name="Text 1"/>
          <p:cNvSpPr/>
          <p:nvPr/>
        </p:nvSpPr>
        <p:spPr>
          <a:xfrm>
            <a:off x="547926" y="1278017"/>
            <a:ext cx="3166943" cy="2936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Pipeline Acquisition Complet</a:t>
            </a:r>
            <a:endParaRPr lang="en-US" sz="1800" dirty="0"/>
          </a:p>
        </p:txBody>
      </p:sp>
      <p:sp>
        <p:nvSpPr>
          <p:cNvPr id="4" name="Shape 2"/>
          <p:cNvSpPr/>
          <p:nvPr/>
        </p:nvSpPr>
        <p:spPr>
          <a:xfrm>
            <a:off x="547926" y="1806416"/>
            <a:ext cx="4407098" cy="1497211"/>
          </a:xfrm>
          <a:prstGeom prst="roundRect">
            <a:avLst>
              <a:gd name="adj" fmla="val 1569"/>
            </a:avLst>
          </a:prstGeom>
          <a:solidFill>
            <a:srgbClr val="434348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5" name="Text 3"/>
          <p:cNvSpPr/>
          <p:nvPr/>
        </p:nvSpPr>
        <p:spPr>
          <a:xfrm>
            <a:off x="1772960" y="1962983"/>
            <a:ext cx="1957030" cy="2446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15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DÉCOUVERTE</a:t>
            </a:r>
            <a:endParaRPr lang="en-US" sz="1500" dirty="0"/>
          </a:p>
        </p:txBody>
      </p:sp>
      <p:sp>
        <p:nvSpPr>
          <p:cNvPr id="6" name="Text 4"/>
          <p:cNvSpPr/>
          <p:nvPr/>
        </p:nvSpPr>
        <p:spPr>
          <a:xfrm>
            <a:off x="704493" y="2301597"/>
            <a:ext cx="4093964" cy="2505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12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100 000 visiteurs/mois</a:t>
            </a:r>
            <a:endParaRPr lang="en-US" sz="1200" dirty="0"/>
          </a:p>
        </p:txBody>
      </p:sp>
      <p:sp>
        <p:nvSpPr>
          <p:cNvPr id="7" name="Text 5"/>
          <p:cNvSpPr/>
          <p:nvPr/>
        </p:nvSpPr>
        <p:spPr>
          <a:xfrm>
            <a:off x="704493" y="2646045"/>
            <a:ext cx="4093964" cy="5010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12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Réseaux sociaux 40%, SEO 35%, Bouche-à-oreille 25%</a:t>
            </a:r>
            <a:endParaRPr lang="en-US" sz="1200" dirty="0"/>
          </a:p>
        </p:txBody>
      </p:sp>
      <p:sp>
        <p:nvSpPr>
          <p:cNvPr id="8" name="Shape 6"/>
          <p:cNvSpPr/>
          <p:nvPr/>
        </p:nvSpPr>
        <p:spPr>
          <a:xfrm>
            <a:off x="5111591" y="1806416"/>
            <a:ext cx="4407098" cy="1497211"/>
          </a:xfrm>
          <a:prstGeom prst="roundRect">
            <a:avLst>
              <a:gd name="adj" fmla="val 1569"/>
            </a:avLst>
          </a:prstGeom>
          <a:solidFill>
            <a:srgbClr val="434348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9" name="Text 7"/>
          <p:cNvSpPr/>
          <p:nvPr/>
        </p:nvSpPr>
        <p:spPr>
          <a:xfrm>
            <a:off x="6336625" y="1962983"/>
            <a:ext cx="1957030" cy="2446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15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INTÉRÊT</a:t>
            </a:r>
            <a:endParaRPr lang="en-US" sz="1500" dirty="0"/>
          </a:p>
        </p:txBody>
      </p:sp>
      <p:sp>
        <p:nvSpPr>
          <p:cNvPr id="10" name="Text 8"/>
          <p:cNvSpPr/>
          <p:nvPr/>
        </p:nvSpPr>
        <p:spPr>
          <a:xfrm>
            <a:off x="5268158" y="2301597"/>
            <a:ext cx="4093964" cy="2505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12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25 000 visiteurs qualifiés</a:t>
            </a:r>
            <a:endParaRPr lang="en-US" sz="1200" dirty="0"/>
          </a:p>
        </p:txBody>
      </p:sp>
      <p:sp>
        <p:nvSpPr>
          <p:cNvPr id="11" name="Text 9"/>
          <p:cNvSpPr/>
          <p:nvPr/>
        </p:nvSpPr>
        <p:spPr>
          <a:xfrm>
            <a:off x="5268158" y="2646045"/>
            <a:ext cx="4093964" cy="2505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12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Landing page optimisée, CTA clairs</a:t>
            </a:r>
            <a:endParaRPr lang="en-US" sz="1200" dirty="0"/>
          </a:p>
        </p:txBody>
      </p:sp>
      <p:sp>
        <p:nvSpPr>
          <p:cNvPr id="12" name="Shape 10"/>
          <p:cNvSpPr/>
          <p:nvPr/>
        </p:nvSpPr>
        <p:spPr>
          <a:xfrm>
            <a:off x="9675257" y="1806416"/>
            <a:ext cx="4407098" cy="1497211"/>
          </a:xfrm>
          <a:prstGeom prst="roundRect">
            <a:avLst>
              <a:gd name="adj" fmla="val 1569"/>
            </a:avLst>
          </a:prstGeom>
          <a:solidFill>
            <a:srgbClr val="434348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13" name="Text 11"/>
          <p:cNvSpPr/>
          <p:nvPr/>
        </p:nvSpPr>
        <p:spPr>
          <a:xfrm>
            <a:off x="10900291" y="1962983"/>
            <a:ext cx="1957030" cy="2446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15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CONSIDÉRATION</a:t>
            </a:r>
            <a:endParaRPr lang="en-US" sz="1500" dirty="0"/>
          </a:p>
        </p:txBody>
      </p:sp>
      <p:sp>
        <p:nvSpPr>
          <p:cNvPr id="14" name="Text 12"/>
          <p:cNvSpPr/>
          <p:nvPr/>
        </p:nvSpPr>
        <p:spPr>
          <a:xfrm>
            <a:off x="9831824" y="2301597"/>
            <a:ext cx="4093964" cy="2505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12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3 750 inscriptions</a:t>
            </a:r>
            <a:endParaRPr lang="en-US" sz="1200" dirty="0"/>
          </a:p>
        </p:txBody>
      </p:sp>
      <p:sp>
        <p:nvSpPr>
          <p:cNvPr id="15" name="Text 13"/>
          <p:cNvSpPr/>
          <p:nvPr/>
        </p:nvSpPr>
        <p:spPr>
          <a:xfrm>
            <a:off x="9831824" y="2646045"/>
            <a:ext cx="4093964" cy="2505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12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Conversion rate 15% - Benchmark: 12%</a:t>
            </a:r>
            <a:endParaRPr lang="en-US" sz="1200" dirty="0"/>
          </a:p>
        </p:txBody>
      </p:sp>
      <p:sp>
        <p:nvSpPr>
          <p:cNvPr id="16" name="Shape 14"/>
          <p:cNvSpPr/>
          <p:nvPr/>
        </p:nvSpPr>
        <p:spPr>
          <a:xfrm>
            <a:off x="547926" y="3460194"/>
            <a:ext cx="4407098" cy="1246703"/>
          </a:xfrm>
          <a:prstGeom prst="roundRect">
            <a:avLst>
              <a:gd name="adj" fmla="val 1884"/>
            </a:avLst>
          </a:prstGeom>
          <a:solidFill>
            <a:srgbClr val="434348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17" name="Text 15"/>
          <p:cNvSpPr/>
          <p:nvPr/>
        </p:nvSpPr>
        <p:spPr>
          <a:xfrm>
            <a:off x="1772960" y="3616762"/>
            <a:ext cx="1957030" cy="2446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15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ACTIVATION</a:t>
            </a:r>
            <a:endParaRPr lang="en-US" sz="1500" dirty="0"/>
          </a:p>
        </p:txBody>
      </p:sp>
      <p:sp>
        <p:nvSpPr>
          <p:cNvPr id="18" name="Text 16"/>
          <p:cNvSpPr/>
          <p:nvPr/>
        </p:nvSpPr>
        <p:spPr>
          <a:xfrm>
            <a:off x="704493" y="3955375"/>
            <a:ext cx="4093964" cy="2505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12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3 000 utilisateurs actifs</a:t>
            </a:r>
            <a:endParaRPr lang="en-US" sz="1200" dirty="0"/>
          </a:p>
        </p:txBody>
      </p:sp>
      <p:sp>
        <p:nvSpPr>
          <p:cNvPr id="19" name="Text 17"/>
          <p:cNvSpPr/>
          <p:nvPr/>
        </p:nvSpPr>
        <p:spPr>
          <a:xfrm>
            <a:off x="704493" y="4299823"/>
            <a:ext cx="4093964" cy="2505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12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Onboarding complété, première recommandation</a:t>
            </a:r>
            <a:endParaRPr lang="en-US" sz="1200" dirty="0"/>
          </a:p>
        </p:txBody>
      </p:sp>
      <p:sp>
        <p:nvSpPr>
          <p:cNvPr id="20" name="Shape 18"/>
          <p:cNvSpPr/>
          <p:nvPr/>
        </p:nvSpPr>
        <p:spPr>
          <a:xfrm>
            <a:off x="5111591" y="3460194"/>
            <a:ext cx="4407098" cy="1246703"/>
          </a:xfrm>
          <a:prstGeom prst="roundRect">
            <a:avLst>
              <a:gd name="adj" fmla="val 1884"/>
            </a:avLst>
          </a:prstGeom>
          <a:solidFill>
            <a:srgbClr val="434348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21" name="Text 19"/>
          <p:cNvSpPr/>
          <p:nvPr/>
        </p:nvSpPr>
        <p:spPr>
          <a:xfrm>
            <a:off x="6336625" y="3616762"/>
            <a:ext cx="1957030" cy="2446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15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ENGAGEMENT</a:t>
            </a:r>
            <a:endParaRPr lang="en-US" sz="1500" dirty="0"/>
          </a:p>
        </p:txBody>
      </p:sp>
      <p:sp>
        <p:nvSpPr>
          <p:cNvPr id="22" name="Text 20"/>
          <p:cNvSpPr/>
          <p:nvPr/>
        </p:nvSpPr>
        <p:spPr>
          <a:xfrm>
            <a:off x="5268158" y="3955375"/>
            <a:ext cx="4093964" cy="2505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12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1 200 utilisateurs récurrents</a:t>
            </a:r>
            <a:endParaRPr lang="en-US" sz="1200" dirty="0"/>
          </a:p>
        </p:txBody>
      </p:sp>
      <p:sp>
        <p:nvSpPr>
          <p:cNvPr id="23" name="Text 21"/>
          <p:cNvSpPr/>
          <p:nvPr/>
        </p:nvSpPr>
        <p:spPr>
          <a:xfrm>
            <a:off x="5268158" y="4299823"/>
            <a:ext cx="4093964" cy="2505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12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Rétention J+7: 40% - Benchmark: 25%</a:t>
            </a:r>
            <a:endParaRPr lang="en-US" sz="1200" dirty="0"/>
          </a:p>
        </p:txBody>
      </p:sp>
      <p:sp>
        <p:nvSpPr>
          <p:cNvPr id="24" name="Shape 22"/>
          <p:cNvSpPr/>
          <p:nvPr/>
        </p:nvSpPr>
        <p:spPr>
          <a:xfrm>
            <a:off x="9675257" y="3460194"/>
            <a:ext cx="4407098" cy="1246703"/>
          </a:xfrm>
          <a:prstGeom prst="roundRect">
            <a:avLst>
              <a:gd name="adj" fmla="val 1884"/>
            </a:avLst>
          </a:prstGeom>
          <a:solidFill>
            <a:srgbClr val="434348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25" name="Text 23"/>
          <p:cNvSpPr/>
          <p:nvPr/>
        </p:nvSpPr>
        <p:spPr>
          <a:xfrm>
            <a:off x="10900291" y="3616762"/>
            <a:ext cx="1957030" cy="2446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15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CONVERSION</a:t>
            </a:r>
            <a:endParaRPr lang="en-US" sz="1500" dirty="0"/>
          </a:p>
        </p:txBody>
      </p:sp>
      <p:sp>
        <p:nvSpPr>
          <p:cNvPr id="26" name="Text 24"/>
          <p:cNvSpPr/>
          <p:nvPr/>
        </p:nvSpPr>
        <p:spPr>
          <a:xfrm>
            <a:off x="9831824" y="3955375"/>
            <a:ext cx="4093964" cy="2505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12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60 abonnés premium</a:t>
            </a:r>
            <a:endParaRPr lang="en-US" sz="1200" dirty="0"/>
          </a:p>
        </p:txBody>
      </p:sp>
      <p:sp>
        <p:nvSpPr>
          <p:cNvPr id="27" name="Text 25"/>
          <p:cNvSpPr/>
          <p:nvPr/>
        </p:nvSpPr>
        <p:spPr>
          <a:xfrm>
            <a:off x="9831824" y="4299823"/>
            <a:ext cx="4093964" cy="2505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12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Taux conversion freemium: 5% - Benchmark: 3%</a:t>
            </a:r>
            <a:endParaRPr lang="en-US" sz="1200" dirty="0"/>
          </a:p>
        </p:txBody>
      </p:sp>
      <p:sp>
        <p:nvSpPr>
          <p:cNvPr id="28" name="Text 26"/>
          <p:cNvSpPr/>
          <p:nvPr/>
        </p:nvSpPr>
        <p:spPr>
          <a:xfrm>
            <a:off x="547926" y="4941689"/>
            <a:ext cx="2756773" cy="2936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Indicateurs Business Clés</a:t>
            </a:r>
            <a:endParaRPr lang="en-US" sz="1800" dirty="0"/>
          </a:p>
        </p:txBody>
      </p:sp>
      <p:sp>
        <p:nvSpPr>
          <p:cNvPr id="29" name="Text 27"/>
          <p:cNvSpPr/>
          <p:nvPr/>
        </p:nvSpPr>
        <p:spPr>
          <a:xfrm>
            <a:off x="547926" y="5626656"/>
            <a:ext cx="2012156" cy="2446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Métriques Financières</a:t>
            </a:r>
            <a:endParaRPr lang="en-US" sz="1500" dirty="0"/>
          </a:p>
        </p:txBody>
      </p:sp>
      <p:sp>
        <p:nvSpPr>
          <p:cNvPr id="30" name="Text 28"/>
          <p:cNvSpPr/>
          <p:nvPr/>
        </p:nvSpPr>
        <p:spPr>
          <a:xfrm>
            <a:off x="547926" y="6027896"/>
            <a:ext cx="6576298" cy="2505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CAC (Customer Acquisition Cost) : 15€</a:t>
            </a:r>
            <a:endParaRPr lang="en-US" sz="1200" dirty="0"/>
          </a:p>
        </p:txBody>
      </p:sp>
      <p:sp>
        <p:nvSpPr>
          <p:cNvPr id="31" name="Text 29"/>
          <p:cNvSpPr/>
          <p:nvPr/>
        </p:nvSpPr>
        <p:spPr>
          <a:xfrm>
            <a:off x="547926" y="6333173"/>
            <a:ext cx="6576298" cy="2505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LTV (Lifetime Value) : 60€</a:t>
            </a:r>
            <a:endParaRPr lang="en-US" sz="1200" dirty="0"/>
          </a:p>
        </p:txBody>
      </p:sp>
      <p:sp>
        <p:nvSpPr>
          <p:cNvPr id="32" name="Text 30"/>
          <p:cNvSpPr/>
          <p:nvPr/>
        </p:nvSpPr>
        <p:spPr>
          <a:xfrm>
            <a:off x="547926" y="6638449"/>
            <a:ext cx="6576298" cy="2505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Ratio LTV/CAC : 4:1 (excellent - objectif 3:1)</a:t>
            </a:r>
            <a:endParaRPr lang="en-US" sz="1200" dirty="0"/>
          </a:p>
        </p:txBody>
      </p:sp>
      <p:sp>
        <p:nvSpPr>
          <p:cNvPr id="33" name="Text 31"/>
          <p:cNvSpPr/>
          <p:nvPr/>
        </p:nvSpPr>
        <p:spPr>
          <a:xfrm>
            <a:off x="547926" y="6943725"/>
            <a:ext cx="6576298" cy="2505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Payback Period : 5 mois (bon - objectif &lt;6 mois)</a:t>
            </a:r>
            <a:endParaRPr lang="en-US" sz="1200" dirty="0"/>
          </a:p>
        </p:txBody>
      </p:sp>
      <p:sp>
        <p:nvSpPr>
          <p:cNvPr id="34" name="Text 32"/>
          <p:cNvSpPr/>
          <p:nvPr/>
        </p:nvSpPr>
        <p:spPr>
          <a:xfrm>
            <a:off x="7513796" y="5626656"/>
            <a:ext cx="1957030" cy="2446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KPIs Produit</a:t>
            </a:r>
            <a:endParaRPr lang="en-US" sz="1500" dirty="0"/>
          </a:p>
        </p:txBody>
      </p:sp>
      <p:sp>
        <p:nvSpPr>
          <p:cNvPr id="35" name="Text 33"/>
          <p:cNvSpPr/>
          <p:nvPr/>
        </p:nvSpPr>
        <p:spPr>
          <a:xfrm>
            <a:off x="7513796" y="6027896"/>
            <a:ext cx="6576298" cy="2505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Time to Value : 8 minutes première recommandation</a:t>
            </a:r>
            <a:endParaRPr lang="en-US" sz="1200" dirty="0"/>
          </a:p>
        </p:txBody>
      </p:sp>
      <p:sp>
        <p:nvSpPr>
          <p:cNvPr id="36" name="Text 34"/>
          <p:cNvSpPr/>
          <p:nvPr/>
        </p:nvSpPr>
        <p:spPr>
          <a:xfrm>
            <a:off x="7513796" y="6333173"/>
            <a:ext cx="6576298" cy="2505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Activation Rate : 80% utilisent feature principale J+1</a:t>
            </a:r>
            <a:endParaRPr lang="en-US" sz="1200" dirty="0"/>
          </a:p>
        </p:txBody>
      </p:sp>
      <p:sp>
        <p:nvSpPr>
          <p:cNvPr id="37" name="Text 35"/>
          <p:cNvSpPr/>
          <p:nvPr/>
        </p:nvSpPr>
        <p:spPr>
          <a:xfrm>
            <a:off x="7513796" y="6638449"/>
            <a:ext cx="6576298" cy="2505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Feature Adoption : 65% activent notifications push</a:t>
            </a:r>
            <a:endParaRPr lang="en-US" sz="1200" dirty="0"/>
          </a:p>
        </p:txBody>
      </p:sp>
      <p:sp>
        <p:nvSpPr>
          <p:cNvPr id="38" name="Text 36"/>
          <p:cNvSpPr/>
          <p:nvPr/>
        </p:nvSpPr>
        <p:spPr>
          <a:xfrm>
            <a:off x="7513796" y="6943725"/>
            <a:ext cx="6576298" cy="2505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Session Duration : 4 min 20s moyenne</a:t>
            </a:r>
            <a:endParaRPr lang="en-US" sz="1200" dirty="0"/>
          </a:p>
        </p:txBody>
      </p:sp>
      <p:sp>
        <p:nvSpPr>
          <p:cNvPr id="39" name="Text 37"/>
          <p:cNvSpPr/>
          <p:nvPr/>
        </p:nvSpPr>
        <p:spPr>
          <a:xfrm>
            <a:off x="547926" y="7425095"/>
            <a:ext cx="13534549" cy="2505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Funnel conversion optimisé avec métriques excellentes et potentiel scaling massif validé.</a:t>
            </a:r>
            <a:endParaRPr lang="en-US" sz="120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02682" y="394930"/>
            <a:ext cx="9755505" cy="4488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00"/>
              </a:lnSpc>
              <a:buNone/>
            </a:pPr>
            <a:r>
              <a:rPr lang="en-US" sz="280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PROJECTIONS &amp; RÉSULTATS ATTENDUS - VISION 12 MOIS</a:t>
            </a:r>
            <a:endParaRPr lang="en-US" sz="2800" dirty="0"/>
          </a:p>
        </p:txBody>
      </p:sp>
      <p:sp>
        <p:nvSpPr>
          <p:cNvPr id="3" name="Text 1"/>
          <p:cNvSpPr/>
          <p:nvPr/>
        </p:nvSpPr>
        <p:spPr>
          <a:xfrm>
            <a:off x="502682" y="1059180"/>
            <a:ext cx="3746421" cy="269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Croissance Utilisateurs Prévisionnelle</a:t>
            </a:r>
            <a:endParaRPr lang="en-US" sz="16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682" y="1543883"/>
            <a:ext cx="13625036" cy="7198995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3970973" y="8742878"/>
            <a:ext cx="143589" cy="143589"/>
          </a:xfrm>
          <a:prstGeom prst="roundRect">
            <a:avLst>
              <a:gd name="adj" fmla="val 12736"/>
            </a:avLst>
          </a:prstGeom>
          <a:solidFill>
            <a:srgbClr val="DE0808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6" name="Text 3"/>
          <p:cNvSpPr/>
          <p:nvPr/>
        </p:nvSpPr>
        <p:spPr>
          <a:xfrm>
            <a:off x="4175522" y="8742878"/>
            <a:ext cx="767239" cy="1435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11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Total Users</a:t>
            </a:r>
            <a:endParaRPr lang="en-US" sz="1100" dirty="0"/>
          </a:p>
        </p:txBody>
      </p:sp>
      <p:sp>
        <p:nvSpPr>
          <p:cNvPr id="7" name="Shape 4"/>
          <p:cNvSpPr/>
          <p:nvPr/>
        </p:nvSpPr>
        <p:spPr>
          <a:xfrm>
            <a:off x="7046476" y="8742878"/>
            <a:ext cx="143589" cy="143589"/>
          </a:xfrm>
          <a:prstGeom prst="roundRect">
            <a:avLst>
              <a:gd name="adj" fmla="val 12736"/>
            </a:avLst>
          </a:prstGeom>
          <a:solidFill>
            <a:srgbClr val="F94242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8" name="Text 5"/>
          <p:cNvSpPr/>
          <p:nvPr/>
        </p:nvSpPr>
        <p:spPr>
          <a:xfrm>
            <a:off x="7251025" y="8742878"/>
            <a:ext cx="332899" cy="1435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11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MAU</a:t>
            </a:r>
            <a:endParaRPr lang="en-US" sz="1100" dirty="0"/>
          </a:p>
        </p:txBody>
      </p:sp>
      <p:sp>
        <p:nvSpPr>
          <p:cNvPr id="9" name="Shape 6"/>
          <p:cNvSpPr/>
          <p:nvPr/>
        </p:nvSpPr>
        <p:spPr>
          <a:xfrm>
            <a:off x="9687639" y="8742878"/>
            <a:ext cx="143589" cy="143589"/>
          </a:xfrm>
          <a:prstGeom prst="roundRect">
            <a:avLst>
              <a:gd name="adj" fmla="val 12736"/>
            </a:avLst>
          </a:prstGeom>
          <a:solidFill>
            <a:srgbClr val="FB9494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10" name="Text 7"/>
          <p:cNvSpPr/>
          <p:nvPr/>
        </p:nvSpPr>
        <p:spPr>
          <a:xfrm>
            <a:off x="9892189" y="8742878"/>
            <a:ext cx="598408" cy="1435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11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Premium</a:t>
            </a:r>
            <a:endParaRPr lang="en-US" sz="1100" dirty="0"/>
          </a:p>
        </p:txBody>
      </p:sp>
      <p:sp>
        <p:nvSpPr>
          <p:cNvPr id="11" name="Text 8"/>
          <p:cNvSpPr/>
          <p:nvPr/>
        </p:nvSpPr>
        <p:spPr>
          <a:xfrm>
            <a:off x="502682" y="9335453"/>
            <a:ext cx="13625036" cy="2296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endParaRPr lang="en-US" sz="11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94" y="0"/>
            <a:ext cx="5486400" cy="869205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970389" y="493157"/>
            <a:ext cx="6203633" cy="4321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70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OBJECTIFS COMMERCIAUX À 12 MOIS</a:t>
            </a:r>
            <a:endParaRPr lang="en-US" sz="2700" dirty="0"/>
          </a:p>
        </p:txBody>
      </p:sp>
      <p:sp>
        <p:nvSpPr>
          <p:cNvPr id="4" name="Text 1"/>
          <p:cNvSpPr/>
          <p:nvPr/>
        </p:nvSpPr>
        <p:spPr>
          <a:xfrm>
            <a:off x="5970389" y="1201817"/>
            <a:ext cx="2610088" cy="4562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35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50K</a:t>
            </a:r>
            <a:endParaRPr lang="en-US" sz="3550" dirty="0"/>
          </a:p>
        </p:txBody>
      </p:sp>
      <p:sp>
        <p:nvSpPr>
          <p:cNvPr id="5" name="Text 2"/>
          <p:cNvSpPr/>
          <p:nvPr/>
        </p:nvSpPr>
        <p:spPr>
          <a:xfrm>
            <a:off x="6179344" y="1830824"/>
            <a:ext cx="2192060" cy="2160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13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Utilisateurs actifs mensuels</a:t>
            </a:r>
            <a:endParaRPr lang="en-US" sz="1350" dirty="0"/>
          </a:p>
        </p:txBody>
      </p:sp>
      <p:sp>
        <p:nvSpPr>
          <p:cNvPr id="6" name="Text 3"/>
          <p:cNvSpPr/>
          <p:nvPr/>
        </p:nvSpPr>
        <p:spPr>
          <a:xfrm>
            <a:off x="5970389" y="2129790"/>
            <a:ext cx="2610088" cy="442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10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Objectif de croissance soutenue avec une base solide d'utilisateurs engagés</a:t>
            </a:r>
            <a:endParaRPr lang="en-US" sz="1050" dirty="0"/>
          </a:p>
        </p:txBody>
      </p:sp>
      <p:sp>
        <p:nvSpPr>
          <p:cNvPr id="7" name="Text 4"/>
          <p:cNvSpPr/>
          <p:nvPr/>
        </p:nvSpPr>
        <p:spPr>
          <a:xfrm>
            <a:off x="8753237" y="1201817"/>
            <a:ext cx="2610207" cy="4562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35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2.5K</a:t>
            </a:r>
            <a:endParaRPr lang="en-US" sz="3550" dirty="0"/>
          </a:p>
        </p:txBody>
      </p:sp>
      <p:sp>
        <p:nvSpPr>
          <p:cNvPr id="8" name="Text 5"/>
          <p:cNvSpPr/>
          <p:nvPr/>
        </p:nvSpPr>
        <p:spPr>
          <a:xfrm>
            <a:off x="9194006" y="1830824"/>
            <a:ext cx="1728549" cy="2160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13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Abonnés premium</a:t>
            </a:r>
            <a:endParaRPr lang="en-US" sz="1350" dirty="0"/>
          </a:p>
        </p:txBody>
      </p:sp>
      <p:sp>
        <p:nvSpPr>
          <p:cNvPr id="9" name="Text 6"/>
          <p:cNvSpPr/>
          <p:nvPr/>
        </p:nvSpPr>
        <p:spPr>
          <a:xfrm>
            <a:off x="8753237" y="2129790"/>
            <a:ext cx="2610207" cy="442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10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Taux de conversion de 5% vers notre offre payante</a:t>
            </a:r>
            <a:endParaRPr lang="en-US" sz="1050" dirty="0"/>
          </a:p>
        </p:txBody>
      </p:sp>
      <p:sp>
        <p:nvSpPr>
          <p:cNvPr id="10" name="Text 7"/>
          <p:cNvSpPr/>
          <p:nvPr/>
        </p:nvSpPr>
        <p:spPr>
          <a:xfrm>
            <a:off x="11536204" y="1201817"/>
            <a:ext cx="2610088" cy="4562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35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40%</a:t>
            </a:r>
            <a:endParaRPr lang="en-US" sz="3550" dirty="0"/>
          </a:p>
        </p:txBody>
      </p:sp>
      <p:sp>
        <p:nvSpPr>
          <p:cNvPr id="11" name="Text 8"/>
          <p:cNvSpPr/>
          <p:nvPr/>
        </p:nvSpPr>
        <p:spPr>
          <a:xfrm>
            <a:off x="11976973" y="1830824"/>
            <a:ext cx="1728549" cy="2160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13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Taux de rétention</a:t>
            </a:r>
            <a:endParaRPr lang="en-US" sz="1350" dirty="0"/>
          </a:p>
        </p:txBody>
      </p:sp>
      <p:sp>
        <p:nvSpPr>
          <p:cNvPr id="12" name="Text 9"/>
          <p:cNvSpPr/>
          <p:nvPr/>
        </p:nvSpPr>
        <p:spPr>
          <a:xfrm>
            <a:off x="11536204" y="2129790"/>
            <a:ext cx="2610088" cy="442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10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Rétention à 30 jours démontrant la valeur de notre solution</a:t>
            </a:r>
            <a:endParaRPr lang="en-US" sz="1050" dirty="0"/>
          </a:p>
        </p:txBody>
      </p:sp>
      <p:sp>
        <p:nvSpPr>
          <p:cNvPr id="13" name="Text 10"/>
          <p:cNvSpPr/>
          <p:nvPr/>
        </p:nvSpPr>
        <p:spPr>
          <a:xfrm>
            <a:off x="8753237" y="2986683"/>
            <a:ext cx="2610207" cy="4562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35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4</a:t>
            </a:r>
            <a:endParaRPr lang="en-US" sz="3550" dirty="0"/>
          </a:p>
        </p:txBody>
      </p:sp>
      <p:sp>
        <p:nvSpPr>
          <p:cNvPr id="14" name="Text 11"/>
          <p:cNvSpPr/>
          <p:nvPr/>
        </p:nvSpPr>
        <p:spPr>
          <a:xfrm>
            <a:off x="9194006" y="3615690"/>
            <a:ext cx="1728549" cy="2160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13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Sessions par mois</a:t>
            </a:r>
            <a:endParaRPr lang="en-US" sz="1350" dirty="0"/>
          </a:p>
        </p:txBody>
      </p:sp>
      <p:sp>
        <p:nvSpPr>
          <p:cNvPr id="15" name="Text 12"/>
          <p:cNvSpPr/>
          <p:nvPr/>
        </p:nvSpPr>
        <p:spPr>
          <a:xfrm>
            <a:off x="8753237" y="3914656"/>
            <a:ext cx="2610207" cy="442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10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Engagement régulier des utilisateurs avec notre application</a:t>
            </a:r>
            <a:endParaRPr lang="en-US" sz="1050" dirty="0"/>
          </a:p>
        </p:txBody>
      </p:sp>
      <p:sp>
        <p:nvSpPr>
          <p:cNvPr id="16" name="Text 13"/>
          <p:cNvSpPr/>
          <p:nvPr/>
        </p:nvSpPr>
        <p:spPr>
          <a:xfrm>
            <a:off x="5970389" y="4581406"/>
            <a:ext cx="2610088" cy="4562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35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180K€</a:t>
            </a:r>
            <a:endParaRPr lang="en-US" sz="3550" dirty="0"/>
          </a:p>
        </p:txBody>
      </p:sp>
      <p:sp>
        <p:nvSpPr>
          <p:cNvPr id="17" name="Text 14"/>
          <p:cNvSpPr/>
          <p:nvPr/>
        </p:nvSpPr>
        <p:spPr>
          <a:xfrm>
            <a:off x="6321028" y="5210413"/>
            <a:ext cx="1908691" cy="2160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13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Chiffre d'affaires annuel</a:t>
            </a:r>
            <a:endParaRPr lang="en-US" sz="1350" dirty="0"/>
          </a:p>
        </p:txBody>
      </p:sp>
      <p:sp>
        <p:nvSpPr>
          <p:cNvPr id="18" name="Text 15"/>
          <p:cNvSpPr/>
          <p:nvPr/>
        </p:nvSpPr>
        <p:spPr>
          <a:xfrm>
            <a:off x="5970389" y="5509379"/>
            <a:ext cx="2610088" cy="442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10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Objectif financier ambitieux mais réaliste</a:t>
            </a:r>
            <a:endParaRPr lang="en-US" sz="1050" dirty="0"/>
          </a:p>
        </p:txBody>
      </p:sp>
      <p:sp>
        <p:nvSpPr>
          <p:cNvPr id="19" name="Text 16"/>
          <p:cNvSpPr/>
          <p:nvPr/>
        </p:nvSpPr>
        <p:spPr>
          <a:xfrm>
            <a:off x="8753237" y="4581406"/>
            <a:ext cx="2610207" cy="4562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35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15K€</a:t>
            </a:r>
            <a:endParaRPr lang="en-US" sz="3550" dirty="0"/>
          </a:p>
        </p:txBody>
      </p:sp>
      <p:sp>
        <p:nvSpPr>
          <p:cNvPr id="20" name="Text 17"/>
          <p:cNvSpPr/>
          <p:nvPr/>
        </p:nvSpPr>
        <p:spPr>
          <a:xfrm>
            <a:off x="9194006" y="5210413"/>
            <a:ext cx="1728549" cy="2160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13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MRR</a:t>
            </a:r>
            <a:endParaRPr lang="en-US" sz="1350" dirty="0"/>
          </a:p>
        </p:txBody>
      </p:sp>
      <p:sp>
        <p:nvSpPr>
          <p:cNvPr id="21" name="Text 18"/>
          <p:cNvSpPr/>
          <p:nvPr/>
        </p:nvSpPr>
        <p:spPr>
          <a:xfrm>
            <a:off x="8753237" y="5509379"/>
            <a:ext cx="2610207" cy="2210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10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Revenus récurrents mensuels stables</a:t>
            </a:r>
            <a:endParaRPr lang="en-US" sz="1050" dirty="0"/>
          </a:p>
        </p:txBody>
      </p:sp>
      <p:sp>
        <p:nvSpPr>
          <p:cNvPr id="22" name="Text 19"/>
          <p:cNvSpPr/>
          <p:nvPr/>
        </p:nvSpPr>
        <p:spPr>
          <a:xfrm>
            <a:off x="11536204" y="4581406"/>
            <a:ext cx="2610088" cy="4562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35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8-10</a:t>
            </a:r>
            <a:endParaRPr lang="en-US" sz="3550" dirty="0"/>
          </a:p>
        </p:txBody>
      </p:sp>
      <p:sp>
        <p:nvSpPr>
          <p:cNvPr id="23" name="Text 20"/>
          <p:cNvSpPr/>
          <p:nvPr/>
        </p:nvSpPr>
        <p:spPr>
          <a:xfrm>
            <a:off x="11971734" y="5210413"/>
            <a:ext cx="1738908" cy="2160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13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Mois pour break-even</a:t>
            </a:r>
            <a:endParaRPr lang="en-US" sz="1350" dirty="0"/>
          </a:p>
        </p:txBody>
      </p:sp>
      <p:sp>
        <p:nvSpPr>
          <p:cNvPr id="24" name="Text 21"/>
          <p:cNvSpPr/>
          <p:nvPr/>
        </p:nvSpPr>
        <p:spPr>
          <a:xfrm>
            <a:off x="11536204" y="5509379"/>
            <a:ext cx="2610088" cy="2210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10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Rentabilité atteinte rapidement</a:t>
            </a:r>
            <a:endParaRPr lang="en-US" sz="1050" dirty="0"/>
          </a:p>
        </p:txBody>
      </p:sp>
      <p:sp>
        <p:nvSpPr>
          <p:cNvPr id="25" name="Text 22"/>
          <p:cNvSpPr/>
          <p:nvPr/>
        </p:nvSpPr>
        <p:spPr>
          <a:xfrm>
            <a:off x="8753237" y="6366272"/>
            <a:ext cx="2610207" cy="4562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35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4:1</a:t>
            </a:r>
            <a:endParaRPr lang="en-US" sz="3550" dirty="0"/>
          </a:p>
        </p:txBody>
      </p:sp>
      <p:sp>
        <p:nvSpPr>
          <p:cNvPr id="26" name="Text 23"/>
          <p:cNvSpPr/>
          <p:nvPr/>
        </p:nvSpPr>
        <p:spPr>
          <a:xfrm>
            <a:off x="9194006" y="6995279"/>
            <a:ext cx="1728549" cy="2160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13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Ratio LTV/CAC</a:t>
            </a:r>
            <a:endParaRPr lang="en-US" sz="1350" dirty="0"/>
          </a:p>
        </p:txBody>
      </p:sp>
      <p:sp>
        <p:nvSpPr>
          <p:cNvPr id="27" name="Text 24"/>
          <p:cNvSpPr/>
          <p:nvPr/>
        </p:nvSpPr>
        <p:spPr>
          <a:xfrm>
            <a:off x="8753237" y="7294245"/>
            <a:ext cx="2610207" cy="442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10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Excellent ratio démontrant l'efficacité de notre modèle</a:t>
            </a:r>
            <a:endParaRPr lang="en-US" sz="105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95325" y="546378"/>
            <a:ext cx="4068008" cy="3724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Impacts Business Mesurables</a:t>
            </a:r>
            <a:endParaRPr lang="en-US" sz="2300" dirty="0"/>
          </a:p>
        </p:txBody>
      </p:sp>
      <p:sp>
        <p:nvSpPr>
          <p:cNvPr id="3" name="Text 1"/>
          <p:cNvSpPr/>
          <p:nvPr/>
        </p:nvSpPr>
        <p:spPr>
          <a:xfrm>
            <a:off x="695325" y="1340882"/>
            <a:ext cx="2771418" cy="3103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Performance Financière</a:t>
            </a:r>
            <a:endParaRPr lang="en-US" sz="1950" dirty="0"/>
          </a:p>
        </p:txBody>
      </p:sp>
      <p:sp>
        <p:nvSpPr>
          <p:cNvPr id="4" name="Text 2"/>
          <p:cNvSpPr/>
          <p:nvPr/>
        </p:nvSpPr>
        <p:spPr>
          <a:xfrm>
            <a:off x="695325" y="1849874"/>
            <a:ext cx="6377583" cy="3178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ROI Investissement : 260% (180K€ CA / 50K€ investi initial)</a:t>
            </a:r>
            <a:endParaRPr lang="en-US" sz="1550" dirty="0"/>
          </a:p>
        </p:txBody>
      </p:sp>
      <p:sp>
        <p:nvSpPr>
          <p:cNvPr id="5" name="Text 3"/>
          <p:cNvSpPr/>
          <p:nvPr/>
        </p:nvSpPr>
        <p:spPr>
          <a:xfrm>
            <a:off x="695325" y="2237303"/>
            <a:ext cx="6377583" cy="3178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Break-even Point : Mois 8 (MRR = Burn Rate)</a:t>
            </a:r>
            <a:endParaRPr lang="en-US" sz="1550" dirty="0"/>
          </a:p>
        </p:txBody>
      </p:sp>
      <p:sp>
        <p:nvSpPr>
          <p:cNvPr id="6" name="Text 4"/>
          <p:cNvSpPr/>
          <p:nvPr/>
        </p:nvSpPr>
        <p:spPr>
          <a:xfrm>
            <a:off x="695325" y="2624733"/>
            <a:ext cx="6377583" cy="3178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Équipe Rentabilisée : 4 personnes temps plein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695325" y="3012162"/>
            <a:ext cx="6377583" cy="3178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Marge Brute : 75% (modèle SaaS optimisé)</a:t>
            </a:r>
            <a:endParaRPr lang="en-US" sz="1550" dirty="0"/>
          </a:p>
        </p:txBody>
      </p:sp>
      <p:sp>
        <p:nvSpPr>
          <p:cNvPr id="8" name="Text 6"/>
          <p:cNvSpPr/>
          <p:nvPr/>
        </p:nvSpPr>
        <p:spPr>
          <a:xfrm>
            <a:off x="695325" y="3399592"/>
            <a:ext cx="6377583" cy="3178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Cash Flow Positif : Dès mois 10</a:t>
            </a:r>
            <a:endParaRPr lang="en-US" sz="1550" dirty="0"/>
          </a:p>
        </p:txBody>
      </p:sp>
      <p:sp>
        <p:nvSpPr>
          <p:cNvPr id="9" name="Text 7"/>
          <p:cNvSpPr/>
          <p:nvPr/>
        </p:nvSpPr>
        <p:spPr>
          <a:xfrm>
            <a:off x="7565112" y="1340882"/>
            <a:ext cx="2483525" cy="3103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Validation Marché</a:t>
            </a:r>
            <a:endParaRPr lang="en-US" sz="1950" dirty="0"/>
          </a:p>
        </p:txBody>
      </p:sp>
      <p:sp>
        <p:nvSpPr>
          <p:cNvPr id="10" name="Text 8"/>
          <p:cNvSpPr/>
          <p:nvPr/>
        </p:nvSpPr>
        <p:spPr>
          <a:xfrm>
            <a:off x="7565112" y="1849874"/>
            <a:ext cx="6377583" cy="3178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Product-Market Fit Score : 8,5/10 (excellent)</a:t>
            </a:r>
            <a:endParaRPr lang="en-US" sz="1550" dirty="0"/>
          </a:p>
        </p:txBody>
      </p:sp>
      <p:sp>
        <p:nvSpPr>
          <p:cNvPr id="11" name="Text 9"/>
          <p:cNvSpPr/>
          <p:nvPr/>
        </p:nvSpPr>
        <p:spPr>
          <a:xfrm>
            <a:off x="7565112" y="2237303"/>
            <a:ext cx="6377583" cy="3178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NPS (Net Promoter Score) : 52 (bon - objectif &gt;50)</a:t>
            </a:r>
            <a:endParaRPr lang="en-US" sz="1550" dirty="0"/>
          </a:p>
        </p:txBody>
      </p:sp>
      <p:sp>
        <p:nvSpPr>
          <p:cNvPr id="12" name="Text 10"/>
          <p:cNvSpPr/>
          <p:nvPr/>
        </p:nvSpPr>
        <p:spPr>
          <a:xfrm>
            <a:off x="7565112" y="2624733"/>
            <a:ext cx="6377583" cy="3178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Churn Rate : 4,8% (excellent vs 8% benchmark)</a:t>
            </a:r>
            <a:endParaRPr lang="en-US" sz="1550" dirty="0"/>
          </a:p>
        </p:txBody>
      </p:sp>
      <p:sp>
        <p:nvSpPr>
          <p:cNvPr id="13" name="Text 11"/>
          <p:cNvSpPr/>
          <p:nvPr/>
        </p:nvSpPr>
        <p:spPr>
          <a:xfrm>
            <a:off x="7565112" y="3012162"/>
            <a:ext cx="6377583" cy="3178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Viral Coefficient : 1,2 (croissance organique)</a:t>
            </a:r>
            <a:endParaRPr lang="en-US" sz="1550" dirty="0"/>
          </a:p>
        </p:txBody>
      </p:sp>
      <p:sp>
        <p:nvSpPr>
          <p:cNvPr id="14" name="Text 12"/>
          <p:cNvSpPr/>
          <p:nvPr/>
        </p:nvSpPr>
        <p:spPr>
          <a:xfrm>
            <a:off x="695325" y="4085034"/>
            <a:ext cx="3549372" cy="3724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Impact Social &amp; Territorial</a:t>
            </a:r>
            <a:endParaRPr lang="en-US" sz="2300" dirty="0"/>
          </a:p>
        </p:txBody>
      </p:sp>
      <p:sp>
        <p:nvSpPr>
          <p:cNvPr id="15" name="Text 13"/>
          <p:cNvSpPr/>
          <p:nvPr/>
        </p:nvSpPr>
        <p:spPr>
          <a:xfrm>
            <a:off x="695325" y="4854773"/>
            <a:ext cx="4247674" cy="6555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150"/>
              </a:lnSpc>
              <a:buNone/>
            </a:pPr>
            <a:r>
              <a:rPr lang="en-US" sz="51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500</a:t>
            </a:r>
            <a:endParaRPr lang="en-US" sz="5150" dirty="0"/>
          </a:p>
        </p:txBody>
      </p:sp>
      <p:sp>
        <p:nvSpPr>
          <p:cNvPr id="16" name="Text 14"/>
          <p:cNvSpPr/>
          <p:nvPr/>
        </p:nvSpPr>
        <p:spPr>
          <a:xfrm>
            <a:off x="1517571" y="5758577"/>
            <a:ext cx="2603183" cy="3103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9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Événements mensuels</a:t>
            </a:r>
            <a:endParaRPr lang="en-US" sz="1950" dirty="0"/>
          </a:p>
        </p:txBody>
      </p:sp>
      <p:sp>
        <p:nvSpPr>
          <p:cNvPr id="17" name="Text 15"/>
          <p:cNvSpPr/>
          <p:nvPr/>
        </p:nvSpPr>
        <p:spPr>
          <a:xfrm>
            <a:off x="695325" y="6188154"/>
            <a:ext cx="4247674" cy="6357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15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Événements culturels référencés chaque mois</a:t>
            </a:r>
            <a:endParaRPr lang="en-US" sz="1550" dirty="0"/>
          </a:p>
        </p:txBody>
      </p:sp>
      <p:sp>
        <p:nvSpPr>
          <p:cNvPr id="18" name="Text 16"/>
          <p:cNvSpPr/>
          <p:nvPr/>
        </p:nvSpPr>
        <p:spPr>
          <a:xfrm>
            <a:off x="5191244" y="4854773"/>
            <a:ext cx="4247793" cy="6555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150"/>
              </a:lnSpc>
              <a:buNone/>
            </a:pPr>
            <a:r>
              <a:rPr lang="en-US" sz="51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200</a:t>
            </a:r>
            <a:endParaRPr lang="en-US" sz="5150" dirty="0"/>
          </a:p>
        </p:txBody>
      </p:sp>
      <p:sp>
        <p:nvSpPr>
          <p:cNvPr id="19" name="Text 17"/>
          <p:cNvSpPr/>
          <p:nvPr/>
        </p:nvSpPr>
        <p:spPr>
          <a:xfrm>
            <a:off x="6073378" y="5758577"/>
            <a:ext cx="2483525" cy="3103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9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Partenaires actifs</a:t>
            </a:r>
            <a:endParaRPr lang="en-US" sz="1950" dirty="0"/>
          </a:p>
        </p:txBody>
      </p:sp>
      <p:sp>
        <p:nvSpPr>
          <p:cNvPr id="20" name="Text 18"/>
          <p:cNvSpPr/>
          <p:nvPr/>
        </p:nvSpPr>
        <p:spPr>
          <a:xfrm>
            <a:off x="5191244" y="6188154"/>
            <a:ext cx="4247793" cy="3178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15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Lieux indépendants partenaires</a:t>
            </a:r>
            <a:endParaRPr lang="en-US" sz="1550" dirty="0"/>
          </a:p>
        </p:txBody>
      </p:sp>
      <p:sp>
        <p:nvSpPr>
          <p:cNvPr id="21" name="Text 19"/>
          <p:cNvSpPr/>
          <p:nvPr/>
        </p:nvSpPr>
        <p:spPr>
          <a:xfrm>
            <a:off x="9687282" y="4854773"/>
            <a:ext cx="4247793" cy="6555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150"/>
              </a:lnSpc>
              <a:buNone/>
            </a:pPr>
            <a:r>
              <a:rPr lang="en-US" sz="51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15M€</a:t>
            </a:r>
            <a:endParaRPr lang="en-US" sz="5150" dirty="0"/>
          </a:p>
        </p:txBody>
      </p:sp>
      <p:sp>
        <p:nvSpPr>
          <p:cNvPr id="22" name="Text 20"/>
          <p:cNvSpPr/>
          <p:nvPr/>
        </p:nvSpPr>
        <p:spPr>
          <a:xfrm>
            <a:off x="10569416" y="5758577"/>
            <a:ext cx="2483525" cy="3103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9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Revenus générés</a:t>
            </a:r>
            <a:endParaRPr lang="en-US" sz="1950" dirty="0"/>
          </a:p>
        </p:txBody>
      </p:sp>
      <p:sp>
        <p:nvSpPr>
          <p:cNvPr id="23" name="Text 21"/>
          <p:cNvSpPr/>
          <p:nvPr/>
        </p:nvSpPr>
        <p:spPr>
          <a:xfrm>
            <a:off x="9687282" y="6188154"/>
            <a:ext cx="4247793" cy="3178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15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Pour l'écosystème culturel local</a:t>
            </a:r>
            <a:endParaRPr lang="en-US" sz="1550" dirty="0"/>
          </a:p>
        </p:txBody>
      </p:sp>
      <p:sp>
        <p:nvSpPr>
          <p:cNvPr id="24" name="Text 22"/>
          <p:cNvSpPr/>
          <p:nvPr/>
        </p:nvSpPr>
        <p:spPr>
          <a:xfrm>
            <a:off x="695325" y="7047428"/>
            <a:ext cx="13239750" cy="6357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Succès commercial, impact social et innovation technologique confirmés - CultureRadar devient LA référence découverte culturelle intelligente en France</a:t>
            </a:r>
            <a:endParaRPr lang="en-US" sz="155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71393" y="644962"/>
            <a:ext cx="12121039" cy="5994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ROADMAP 2026 - VISION EXPANSION &amp; INNOVATION</a:t>
            </a:r>
            <a:endParaRPr lang="en-US" sz="3750" dirty="0"/>
          </a:p>
        </p:txBody>
      </p:sp>
      <p:sp>
        <p:nvSpPr>
          <p:cNvPr id="3" name="Text 1"/>
          <p:cNvSpPr/>
          <p:nvPr/>
        </p:nvSpPr>
        <p:spPr>
          <a:xfrm>
            <a:off x="671393" y="1532096"/>
            <a:ext cx="5018723" cy="3596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Expansion Géographique Stratégique</a:t>
            </a:r>
            <a:endParaRPr lang="en-US" sz="2250" dirty="0"/>
          </a:p>
        </p:txBody>
      </p:sp>
      <p:sp>
        <p:nvSpPr>
          <p:cNvPr id="4" name="Shape 2"/>
          <p:cNvSpPr/>
          <p:nvPr/>
        </p:nvSpPr>
        <p:spPr>
          <a:xfrm>
            <a:off x="7303770" y="2179439"/>
            <a:ext cx="22860" cy="4757738"/>
          </a:xfrm>
          <a:prstGeom prst="roundRect">
            <a:avLst>
              <a:gd name="adj" fmla="val 125885"/>
            </a:avLst>
          </a:prstGeom>
          <a:solidFill>
            <a:srgbClr val="5C5C61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5" name="Shape 3"/>
          <p:cNvSpPr/>
          <p:nvPr/>
        </p:nvSpPr>
        <p:spPr>
          <a:xfrm>
            <a:off x="6546830" y="2383750"/>
            <a:ext cx="575429" cy="22860"/>
          </a:xfrm>
          <a:prstGeom prst="roundRect">
            <a:avLst>
              <a:gd name="adj" fmla="val 125885"/>
            </a:avLst>
          </a:prstGeom>
          <a:solidFill>
            <a:srgbClr val="5C5C61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6" name="Shape 4"/>
          <p:cNvSpPr/>
          <p:nvPr/>
        </p:nvSpPr>
        <p:spPr>
          <a:xfrm>
            <a:off x="7099399" y="2179439"/>
            <a:ext cx="431602" cy="431602"/>
          </a:xfrm>
          <a:prstGeom prst="roundRect">
            <a:avLst>
              <a:gd name="adj" fmla="val 6668"/>
            </a:avLst>
          </a:prstGeom>
          <a:solidFill>
            <a:srgbClr val="434348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7" name="Text 5"/>
          <p:cNvSpPr/>
          <p:nvPr/>
        </p:nvSpPr>
        <p:spPr>
          <a:xfrm>
            <a:off x="7171313" y="2215336"/>
            <a:ext cx="287655" cy="3596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1</a:t>
            </a:r>
            <a:endParaRPr lang="en-US" sz="2250" dirty="0"/>
          </a:p>
        </p:txBody>
      </p:sp>
      <p:sp>
        <p:nvSpPr>
          <p:cNvPr id="8" name="Text 6"/>
          <p:cNvSpPr/>
          <p:nvPr/>
        </p:nvSpPr>
        <p:spPr>
          <a:xfrm>
            <a:off x="3957995" y="2245281"/>
            <a:ext cx="2398038" cy="299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350"/>
              </a:lnSpc>
              <a:buNone/>
            </a:pPr>
            <a:r>
              <a:rPr lang="en-US" sz="18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Phase 1 - T1 2026</a:t>
            </a:r>
            <a:endParaRPr lang="en-US" sz="1850" dirty="0"/>
          </a:p>
        </p:txBody>
      </p:sp>
      <p:sp>
        <p:nvSpPr>
          <p:cNvPr id="9" name="Text 7"/>
          <p:cNvSpPr/>
          <p:nvPr/>
        </p:nvSpPr>
        <p:spPr>
          <a:xfrm>
            <a:off x="671393" y="2659975"/>
            <a:ext cx="5684639" cy="3068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Métropoles Majeures</a:t>
            </a:r>
            <a:endParaRPr lang="en-US" sz="1500" dirty="0"/>
          </a:p>
        </p:txBody>
      </p:sp>
      <p:sp>
        <p:nvSpPr>
          <p:cNvPr id="10" name="Text 8"/>
          <p:cNvSpPr/>
          <p:nvPr/>
        </p:nvSpPr>
        <p:spPr>
          <a:xfrm>
            <a:off x="671393" y="3081814"/>
            <a:ext cx="5684639" cy="3068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Lyon : 2M habitants, marché 25M€, 15K utilisateurs cibles</a:t>
            </a:r>
            <a:endParaRPr lang="en-US" sz="1500" dirty="0"/>
          </a:p>
        </p:txBody>
      </p:sp>
      <p:sp>
        <p:nvSpPr>
          <p:cNvPr id="11" name="Text 9"/>
          <p:cNvSpPr/>
          <p:nvPr/>
        </p:nvSpPr>
        <p:spPr>
          <a:xfrm>
            <a:off x="671393" y="3455670"/>
            <a:ext cx="5684639" cy="6136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Marseille : 1,8M habitants, potentiel 20M€, festival culture forte</a:t>
            </a:r>
            <a:endParaRPr lang="en-US" sz="1500" dirty="0"/>
          </a:p>
        </p:txBody>
      </p:sp>
      <p:sp>
        <p:nvSpPr>
          <p:cNvPr id="12" name="Text 10"/>
          <p:cNvSpPr/>
          <p:nvPr/>
        </p:nvSpPr>
        <p:spPr>
          <a:xfrm>
            <a:off x="671393" y="4136350"/>
            <a:ext cx="5684639" cy="3068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Impact : +100K utilisateurs, +60% revenus</a:t>
            </a:r>
            <a:endParaRPr lang="en-US" sz="1500" dirty="0"/>
          </a:p>
        </p:txBody>
      </p:sp>
      <p:sp>
        <p:nvSpPr>
          <p:cNvPr id="13" name="Shape 11"/>
          <p:cNvSpPr/>
          <p:nvPr/>
        </p:nvSpPr>
        <p:spPr>
          <a:xfrm>
            <a:off x="7508141" y="3534728"/>
            <a:ext cx="575429" cy="22860"/>
          </a:xfrm>
          <a:prstGeom prst="roundRect">
            <a:avLst>
              <a:gd name="adj" fmla="val 125885"/>
            </a:avLst>
          </a:prstGeom>
          <a:solidFill>
            <a:srgbClr val="5C5C61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14" name="Shape 12"/>
          <p:cNvSpPr/>
          <p:nvPr/>
        </p:nvSpPr>
        <p:spPr>
          <a:xfrm>
            <a:off x="7099399" y="3330416"/>
            <a:ext cx="431602" cy="431602"/>
          </a:xfrm>
          <a:prstGeom prst="roundRect">
            <a:avLst>
              <a:gd name="adj" fmla="val 6668"/>
            </a:avLst>
          </a:prstGeom>
          <a:solidFill>
            <a:srgbClr val="434348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15" name="Text 13"/>
          <p:cNvSpPr/>
          <p:nvPr/>
        </p:nvSpPr>
        <p:spPr>
          <a:xfrm>
            <a:off x="7171313" y="3366314"/>
            <a:ext cx="287655" cy="3596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2</a:t>
            </a:r>
            <a:endParaRPr lang="en-US" sz="2250" dirty="0"/>
          </a:p>
        </p:txBody>
      </p:sp>
      <p:sp>
        <p:nvSpPr>
          <p:cNvPr id="16" name="Text 14"/>
          <p:cNvSpPr/>
          <p:nvPr/>
        </p:nvSpPr>
        <p:spPr>
          <a:xfrm>
            <a:off x="8274368" y="3396258"/>
            <a:ext cx="2398038" cy="299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Phase 2 - T2 2026</a:t>
            </a:r>
            <a:endParaRPr lang="en-US" sz="1850" dirty="0"/>
          </a:p>
        </p:txBody>
      </p:sp>
      <p:sp>
        <p:nvSpPr>
          <p:cNvPr id="17" name="Text 15"/>
          <p:cNvSpPr/>
          <p:nvPr/>
        </p:nvSpPr>
        <p:spPr>
          <a:xfrm>
            <a:off x="8274368" y="3810953"/>
            <a:ext cx="5684639" cy="3068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Villes Moyennes</a:t>
            </a:r>
            <a:endParaRPr lang="en-US" sz="1500" dirty="0"/>
          </a:p>
        </p:txBody>
      </p:sp>
      <p:sp>
        <p:nvSpPr>
          <p:cNvPr id="18" name="Text 16"/>
          <p:cNvSpPr/>
          <p:nvPr/>
        </p:nvSpPr>
        <p:spPr>
          <a:xfrm>
            <a:off x="8274368" y="4232791"/>
            <a:ext cx="5684639" cy="3068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Lille, Nantes, Toulouse : 3M habitants cumulés</a:t>
            </a:r>
            <a:endParaRPr lang="en-US" sz="1500" dirty="0"/>
          </a:p>
        </p:txBody>
      </p:sp>
      <p:sp>
        <p:nvSpPr>
          <p:cNvPr id="19" name="Text 17"/>
          <p:cNvSpPr/>
          <p:nvPr/>
        </p:nvSpPr>
        <p:spPr>
          <a:xfrm>
            <a:off x="8274368" y="4606647"/>
            <a:ext cx="5684639" cy="6136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Strasbourg, Bordeaux : marchés européens/test international</a:t>
            </a:r>
            <a:endParaRPr lang="en-US" sz="1500" dirty="0"/>
          </a:p>
        </p:txBody>
      </p:sp>
      <p:sp>
        <p:nvSpPr>
          <p:cNvPr id="20" name="Text 18"/>
          <p:cNvSpPr/>
          <p:nvPr/>
        </p:nvSpPr>
        <p:spPr>
          <a:xfrm>
            <a:off x="8274368" y="5287328"/>
            <a:ext cx="5684639" cy="3068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Modèle : franchises locales + algorithme centralisé</a:t>
            </a:r>
            <a:endParaRPr lang="en-US" sz="1500" dirty="0"/>
          </a:p>
        </p:txBody>
      </p:sp>
      <p:sp>
        <p:nvSpPr>
          <p:cNvPr id="21" name="Shape 19"/>
          <p:cNvSpPr/>
          <p:nvPr/>
        </p:nvSpPr>
        <p:spPr>
          <a:xfrm>
            <a:off x="6546830" y="5031105"/>
            <a:ext cx="575429" cy="22860"/>
          </a:xfrm>
          <a:prstGeom prst="roundRect">
            <a:avLst>
              <a:gd name="adj" fmla="val 125885"/>
            </a:avLst>
          </a:prstGeom>
          <a:solidFill>
            <a:srgbClr val="5C5C61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22" name="Shape 20"/>
          <p:cNvSpPr/>
          <p:nvPr/>
        </p:nvSpPr>
        <p:spPr>
          <a:xfrm>
            <a:off x="7099399" y="4826794"/>
            <a:ext cx="431602" cy="431602"/>
          </a:xfrm>
          <a:prstGeom prst="roundRect">
            <a:avLst>
              <a:gd name="adj" fmla="val 6668"/>
            </a:avLst>
          </a:prstGeom>
          <a:solidFill>
            <a:srgbClr val="434348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23" name="Text 21"/>
          <p:cNvSpPr/>
          <p:nvPr/>
        </p:nvSpPr>
        <p:spPr>
          <a:xfrm>
            <a:off x="7171313" y="4862691"/>
            <a:ext cx="287655" cy="3596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3</a:t>
            </a:r>
            <a:endParaRPr lang="en-US" sz="2250" dirty="0"/>
          </a:p>
        </p:txBody>
      </p:sp>
      <p:sp>
        <p:nvSpPr>
          <p:cNvPr id="24" name="Text 22"/>
          <p:cNvSpPr/>
          <p:nvPr/>
        </p:nvSpPr>
        <p:spPr>
          <a:xfrm>
            <a:off x="3957995" y="4892635"/>
            <a:ext cx="2398038" cy="299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350"/>
              </a:lnSpc>
              <a:buNone/>
            </a:pPr>
            <a:r>
              <a:rPr lang="en-US" sz="18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Phase 3 - T4 2026</a:t>
            </a:r>
            <a:endParaRPr lang="en-US" sz="1850" dirty="0"/>
          </a:p>
        </p:txBody>
      </p:sp>
      <p:sp>
        <p:nvSpPr>
          <p:cNvPr id="25" name="Text 23"/>
          <p:cNvSpPr/>
          <p:nvPr/>
        </p:nvSpPr>
        <p:spPr>
          <a:xfrm>
            <a:off x="671393" y="5307330"/>
            <a:ext cx="5684639" cy="3068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Couverture Nationale</a:t>
            </a:r>
            <a:endParaRPr lang="en-US" sz="1500" dirty="0"/>
          </a:p>
        </p:txBody>
      </p:sp>
      <p:sp>
        <p:nvSpPr>
          <p:cNvPr id="26" name="Text 24"/>
          <p:cNvSpPr/>
          <p:nvPr/>
        </p:nvSpPr>
        <p:spPr>
          <a:xfrm>
            <a:off x="671393" y="5729168"/>
            <a:ext cx="5684639" cy="3068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15 métropoles françaises couvertes</a:t>
            </a:r>
            <a:endParaRPr lang="en-US" sz="1500" dirty="0"/>
          </a:p>
        </p:txBody>
      </p:sp>
      <p:sp>
        <p:nvSpPr>
          <p:cNvPr id="27" name="Text 25"/>
          <p:cNvSpPr/>
          <p:nvPr/>
        </p:nvSpPr>
        <p:spPr>
          <a:xfrm>
            <a:off x="671393" y="6103025"/>
            <a:ext cx="5684639" cy="3068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5M utilisateurs potentiels adressables</a:t>
            </a:r>
            <a:endParaRPr lang="en-US" sz="1500" dirty="0"/>
          </a:p>
        </p:txBody>
      </p:sp>
      <p:sp>
        <p:nvSpPr>
          <p:cNvPr id="28" name="Text 26"/>
          <p:cNvSpPr/>
          <p:nvPr/>
        </p:nvSpPr>
        <p:spPr>
          <a:xfrm>
            <a:off x="671393" y="6476881"/>
            <a:ext cx="5684639" cy="3068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Leadership national consolidé</a:t>
            </a:r>
            <a:endParaRPr lang="en-US" sz="1500" dirty="0"/>
          </a:p>
        </p:txBody>
      </p:sp>
      <p:sp>
        <p:nvSpPr>
          <p:cNvPr id="29" name="Text 27"/>
          <p:cNvSpPr/>
          <p:nvPr/>
        </p:nvSpPr>
        <p:spPr>
          <a:xfrm>
            <a:off x="671393" y="7224832"/>
            <a:ext cx="2877622" cy="3596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endParaRPr lang="en-US" sz="225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2361" y="622697"/>
            <a:ext cx="4410194" cy="4244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Évolutions Produit Majeures</a:t>
            </a:r>
            <a:endParaRPr lang="en-US" sz="2650" dirty="0"/>
          </a:p>
        </p:txBody>
      </p:sp>
      <p:sp>
        <p:nvSpPr>
          <p:cNvPr id="3" name="Shape 1"/>
          <p:cNvSpPr/>
          <p:nvPr/>
        </p:nvSpPr>
        <p:spPr>
          <a:xfrm>
            <a:off x="792361" y="1499949"/>
            <a:ext cx="4197668" cy="2029063"/>
          </a:xfrm>
          <a:prstGeom prst="roundRect">
            <a:avLst>
              <a:gd name="adj" fmla="val 1674"/>
            </a:avLst>
          </a:prstGeom>
          <a:solidFill>
            <a:srgbClr val="434348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4" name="Text 2"/>
          <p:cNvSpPr/>
          <p:nvPr/>
        </p:nvSpPr>
        <p:spPr>
          <a:xfrm>
            <a:off x="1381958" y="1726287"/>
            <a:ext cx="3018473" cy="353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IA Nouvelle Génération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018699" y="2215753"/>
            <a:ext cx="3744992" cy="10869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Anticipation goûts futurs, prédiction tendances culturelles locales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5216366" y="1499949"/>
            <a:ext cx="4197668" cy="2029063"/>
          </a:xfrm>
          <a:prstGeom prst="roundRect">
            <a:avLst>
              <a:gd name="adj" fmla="val 1674"/>
            </a:avLst>
          </a:prstGeom>
          <a:solidFill>
            <a:srgbClr val="434348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7" name="Text 5"/>
          <p:cNvSpPr/>
          <p:nvPr/>
        </p:nvSpPr>
        <p:spPr>
          <a:xfrm>
            <a:off x="5900142" y="1726287"/>
            <a:ext cx="2829997" cy="353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Computer Vision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5442704" y="2215753"/>
            <a:ext cx="3744992" cy="7246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Reconnaissance images street art, architecture, AR culturel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9640372" y="1499949"/>
            <a:ext cx="4197668" cy="2029063"/>
          </a:xfrm>
          <a:prstGeom prst="roundRect">
            <a:avLst>
              <a:gd name="adj" fmla="val 1674"/>
            </a:avLst>
          </a:prstGeom>
          <a:solidFill>
            <a:srgbClr val="434348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10" name="Text 8"/>
          <p:cNvSpPr/>
          <p:nvPr/>
        </p:nvSpPr>
        <p:spPr>
          <a:xfrm>
            <a:off x="10324148" y="1726287"/>
            <a:ext cx="2829997" cy="353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Voice Assistant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9866709" y="2215753"/>
            <a:ext cx="3744992" cy="7246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Recherche vocale, assistance navigation, multilingue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92361" y="3868579"/>
            <a:ext cx="3651885" cy="4244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Objectifs Chiffrés 2026</a:t>
            </a:r>
            <a:endParaRPr lang="en-US" sz="2650" dirty="0"/>
          </a:p>
        </p:txBody>
      </p:sp>
      <p:sp>
        <p:nvSpPr>
          <p:cNvPr id="13" name="Text 11"/>
          <p:cNvSpPr/>
          <p:nvPr/>
        </p:nvSpPr>
        <p:spPr>
          <a:xfrm>
            <a:off x="792361" y="4745712"/>
            <a:ext cx="4159925" cy="7471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1M</a:t>
            </a:r>
            <a:endParaRPr lang="en-US" sz="5850" dirty="0"/>
          </a:p>
        </p:txBody>
      </p:sp>
      <p:sp>
        <p:nvSpPr>
          <p:cNvPr id="14" name="Text 12"/>
          <p:cNvSpPr/>
          <p:nvPr/>
        </p:nvSpPr>
        <p:spPr>
          <a:xfrm>
            <a:off x="1457325" y="5775722"/>
            <a:ext cx="2829997" cy="353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Utilisateurs inscrits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792361" y="6265188"/>
            <a:ext cx="4159925" cy="362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À travers la France</a:t>
            </a: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5235178" y="4745712"/>
            <a:ext cx="4159925" cy="7471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300K</a:t>
            </a:r>
            <a:endParaRPr lang="en-US" sz="5850" dirty="0"/>
          </a:p>
        </p:txBody>
      </p:sp>
      <p:sp>
        <p:nvSpPr>
          <p:cNvPr id="17" name="Text 15"/>
          <p:cNvSpPr/>
          <p:nvPr/>
        </p:nvSpPr>
        <p:spPr>
          <a:xfrm>
            <a:off x="5900142" y="5775722"/>
            <a:ext cx="2829997" cy="353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MAU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5235178" y="6265188"/>
            <a:ext cx="4159925" cy="362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Utilisateurs actifs mensuels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9677995" y="4745712"/>
            <a:ext cx="4159925" cy="7471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5M€</a:t>
            </a:r>
            <a:endParaRPr lang="en-US" sz="5850" dirty="0"/>
          </a:p>
        </p:txBody>
      </p:sp>
      <p:sp>
        <p:nvSpPr>
          <p:cNvPr id="20" name="Text 18"/>
          <p:cNvSpPr/>
          <p:nvPr/>
        </p:nvSpPr>
        <p:spPr>
          <a:xfrm>
            <a:off x="10342959" y="5775722"/>
            <a:ext cx="2829997" cy="353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ARR</a:t>
            </a:r>
            <a:endParaRPr lang="en-US" sz="2200" dirty="0"/>
          </a:p>
        </p:txBody>
      </p:sp>
      <p:sp>
        <p:nvSpPr>
          <p:cNvPr id="21" name="Text 19"/>
          <p:cNvSpPr/>
          <p:nvPr/>
        </p:nvSpPr>
        <p:spPr>
          <a:xfrm>
            <a:off x="9677995" y="6265188"/>
            <a:ext cx="4159925" cy="362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Annual Recurring Revenue</a:t>
            </a:r>
            <a:endParaRPr lang="en-US" sz="1750" dirty="0"/>
          </a:p>
        </p:txBody>
      </p:sp>
      <p:sp>
        <p:nvSpPr>
          <p:cNvPr id="22" name="Text 20"/>
          <p:cNvSpPr/>
          <p:nvPr/>
        </p:nvSpPr>
        <p:spPr>
          <a:xfrm>
            <a:off x="792361" y="6882170"/>
            <a:ext cx="13045678" cy="7246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Mission 2030 :</a:t>
            </a: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"Démocratiser l'accès à la culture en rendant chaque territoire culturellement attractif grâce à l'intelligence artificielle."</a:t>
            </a:r>
            <a:endParaRPr lang="en-US" sz="175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83049" y="458033"/>
            <a:ext cx="13464302" cy="10410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050"/>
              </a:lnSpc>
              <a:buNone/>
            </a:pPr>
            <a:r>
              <a:rPr lang="en-US" sz="32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CONCLUSION - RÉVOLUTIONNER L'ÉCOSYSTÈME CULTUREL FRANÇAIS</a:t>
            </a:r>
            <a:endParaRPr lang="en-US" sz="3250" dirty="0"/>
          </a:p>
        </p:txBody>
      </p:sp>
      <p:sp>
        <p:nvSpPr>
          <p:cNvPr id="3" name="Text 1"/>
          <p:cNvSpPr/>
          <p:nvPr/>
        </p:nvSpPr>
        <p:spPr>
          <a:xfrm>
            <a:off x="2201466" y="2301478"/>
            <a:ext cx="2507694" cy="2602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000"/>
              </a:lnSpc>
              <a:buNone/>
            </a:pPr>
            <a:r>
              <a:rPr lang="en-US" sz="16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Innovation Technologique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583049" y="2661642"/>
            <a:ext cx="4126111" cy="1065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050"/>
              </a:lnSpc>
              <a:buNone/>
            </a:pPr>
            <a:r>
              <a:rPr lang="en-US" sz="13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Notre IA culturelle unique positionne CultureRadar comme pionnier dans la découverte culturelle personnalisée, avec une architecture WordPress robuste et évolutive.</a:t>
            </a:r>
            <a:endParaRPr lang="en-US" sz="13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8953" y="1832253"/>
            <a:ext cx="4712494" cy="4712494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4265" y="2866370"/>
            <a:ext cx="249198" cy="31146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921240" y="2434709"/>
            <a:ext cx="2245876" cy="2602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Croissance Ambitieuse</a:t>
            </a:r>
            <a:endParaRPr lang="en-US" sz="1600" dirty="0"/>
          </a:p>
        </p:txBody>
      </p:sp>
      <p:sp>
        <p:nvSpPr>
          <p:cNvPr id="8" name="Text 4"/>
          <p:cNvSpPr/>
          <p:nvPr/>
        </p:nvSpPr>
        <p:spPr>
          <a:xfrm>
            <a:off x="9921240" y="2794873"/>
            <a:ext cx="4126111" cy="7993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Objectif 2026 : couverture nationale, 5M d'utilisateurs potentiels, expansion stratégique vers 15 métropoles françaises.</a:t>
            </a:r>
            <a:endParaRPr lang="en-US" sz="13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8953" y="1832253"/>
            <a:ext cx="4712494" cy="4712494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56818" y="2866370"/>
            <a:ext cx="249198" cy="31146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921240" y="4915853"/>
            <a:ext cx="2362676" cy="2602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Impact Social Mesurable</a:t>
            </a:r>
            <a:endParaRPr lang="en-US" sz="1600" dirty="0"/>
          </a:p>
        </p:txBody>
      </p:sp>
      <p:sp>
        <p:nvSpPr>
          <p:cNvPr id="12" name="Text 6"/>
          <p:cNvSpPr/>
          <p:nvPr/>
        </p:nvSpPr>
        <p:spPr>
          <a:xfrm>
            <a:off x="9921240" y="5276017"/>
            <a:ext cx="4126111" cy="7993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Revitalisation des scènes culturelles locales, démocratisation de l'accès à la culture et soutien concret aux acteurs indépendants.</a:t>
            </a:r>
            <a:endParaRPr lang="en-US" sz="13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58953" y="1832253"/>
            <a:ext cx="4712494" cy="4712494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56818" y="5198924"/>
            <a:ext cx="249198" cy="311468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1812250" y="4915853"/>
            <a:ext cx="2896910" cy="2602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000"/>
              </a:lnSpc>
              <a:buNone/>
            </a:pPr>
            <a:r>
              <a:rPr lang="en-US" sz="16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Opportunité d'Investissement</a:t>
            </a:r>
            <a:endParaRPr lang="en-US" sz="1600" dirty="0"/>
          </a:p>
        </p:txBody>
      </p:sp>
      <p:sp>
        <p:nvSpPr>
          <p:cNvPr id="16" name="Text 8"/>
          <p:cNvSpPr/>
          <p:nvPr/>
        </p:nvSpPr>
        <p:spPr>
          <a:xfrm>
            <a:off x="583049" y="5276017"/>
            <a:ext cx="4126111" cy="7993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050"/>
              </a:lnSpc>
              <a:buNone/>
            </a:pPr>
            <a:r>
              <a:rPr lang="en-US" sz="13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300K€ de financement pour un projet viable, en croissance (churn rate 4,8%) et porteur de valeur économique et sociétale.</a:t>
            </a:r>
            <a:endParaRPr lang="en-US" sz="1300" dirty="0"/>
          </a:p>
        </p:txBody>
      </p:sp>
      <p:pic>
        <p:nvPicPr>
          <p:cNvPr id="17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58953" y="1832253"/>
            <a:ext cx="4712494" cy="4712494"/>
          </a:xfrm>
          <a:prstGeom prst="rect">
            <a:avLst/>
          </a:prstGeom>
        </p:spPr>
      </p:pic>
      <p:pic>
        <p:nvPicPr>
          <p:cNvPr id="18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24265" y="5198924"/>
            <a:ext cx="249198" cy="311468"/>
          </a:xfrm>
          <a:prstGeom prst="rect">
            <a:avLst/>
          </a:prstGeom>
        </p:spPr>
      </p:pic>
      <p:sp>
        <p:nvSpPr>
          <p:cNvPr id="19" name="Text 9"/>
          <p:cNvSpPr/>
          <p:nvPr/>
        </p:nvSpPr>
        <p:spPr>
          <a:xfrm>
            <a:off x="832842" y="6981944"/>
            <a:ext cx="13214509" cy="6246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"Notre ambition : faire de chaque territoire français un centre d'effervescence culturelle accessible à tous, grâce à la puissance de l'IA et à une vision inclusive de la culture."</a:t>
            </a:r>
            <a:endParaRPr lang="en-US" sz="1950" dirty="0"/>
          </a:p>
        </p:txBody>
      </p:sp>
      <p:sp>
        <p:nvSpPr>
          <p:cNvPr id="20" name="Shape 10"/>
          <p:cNvSpPr/>
          <p:nvPr/>
        </p:nvSpPr>
        <p:spPr>
          <a:xfrm>
            <a:off x="583049" y="6732151"/>
            <a:ext cx="22860" cy="1124188"/>
          </a:xfrm>
          <a:prstGeom prst="rect">
            <a:avLst/>
          </a:prstGeom>
          <a:solidFill>
            <a:srgbClr val="FDC4C4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21" name="Text 11"/>
          <p:cNvSpPr/>
          <p:nvPr/>
        </p:nvSpPr>
        <p:spPr>
          <a:xfrm>
            <a:off x="583049" y="8043743"/>
            <a:ext cx="13464302" cy="2664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r>
              <a:rPr lang="en-US" sz="1300" b="1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CultureRadar - La révolution culturelle commence maintenant</a:t>
            </a:r>
            <a:endParaRPr lang="en-US" sz="13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4017" y="553164"/>
            <a:ext cx="10718244" cy="6286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9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ANALYSE DU MARCHÉ CULTUREL FRANÇAIS</a:t>
            </a:r>
            <a:endParaRPr lang="en-US" sz="3950" dirty="0"/>
          </a:p>
        </p:txBody>
      </p:sp>
      <p:sp>
        <p:nvSpPr>
          <p:cNvPr id="3" name="Text 1"/>
          <p:cNvSpPr/>
          <p:nvPr/>
        </p:nvSpPr>
        <p:spPr>
          <a:xfrm>
            <a:off x="704017" y="1483519"/>
            <a:ext cx="3138368" cy="3771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3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Chiffres Globaux 2024</a:t>
            </a:r>
            <a:endParaRPr lang="en-US" sz="2350" dirty="0"/>
          </a:p>
        </p:txBody>
      </p:sp>
      <p:sp>
        <p:nvSpPr>
          <p:cNvPr id="4" name="Text 2"/>
          <p:cNvSpPr/>
          <p:nvPr/>
        </p:nvSpPr>
        <p:spPr>
          <a:xfrm>
            <a:off x="704017" y="2262902"/>
            <a:ext cx="3116937" cy="663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200"/>
              </a:lnSpc>
              <a:buNone/>
            </a:pPr>
            <a:r>
              <a:rPr lang="en-US" sz="52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47.1B€</a:t>
            </a:r>
            <a:endParaRPr lang="en-US" sz="5200" dirty="0"/>
          </a:p>
        </p:txBody>
      </p:sp>
      <p:sp>
        <p:nvSpPr>
          <p:cNvPr id="5" name="Text 3"/>
          <p:cNvSpPr/>
          <p:nvPr/>
        </p:nvSpPr>
        <p:spPr>
          <a:xfrm>
            <a:off x="946071" y="3178135"/>
            <a:ext cx="2632829" cy="3143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19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Valeur secteur culturel</a:t>
            </a:r>
            <a:endParaRPr lang="en-US" sz="1950" dirty="0"/>
          </a:p>
        </p:txBody>
      </p:sp>
      <p:sp>
        <p:nvSpPr>
          <p:cNvPr id="6" name="Text 4"/>
          <p:cNvSpPr/>
          <p:nvPr/>
        </p:nvSpPr>
        <p:spPr>
          <a:xfrm>
            <a:off x="704017" y="3613071"/>
            <a:ext cx="3116937" cy="6438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15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Représentant 2% du PIB français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4072414" y="2262902"/>
            <a:ext cx="3117056" cy="663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200"/>
              </a:lnSpc>
              <a:buNone/>
            </a:pPr>
            <a:r>
              <a:rPr lang="en-US" sz="52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+5%</a:t>
            </a:r>
            <a:endParaRPr lang="en-US" sz="5200" dirty="0"/>
          </a:p>
        </p:txBody>
      </p:sp>
      <p:sp>
        <p:nvSpPr>
          <p:cNvPr id="8" name="Text 6"/>
          <p:cNvSpPr/>
          <p:nvPr/>
        </p:nvSpPr>
        <p:spPr>
          <a:xfrm>
            <a:off x="4233863" y="3178135"/>
            <a:ext cx="2794040" cy="3143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19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Croissance post-COVID</a:t>
            </a:r>
            <a:endParaRPr lang="en-US" sz="1950" dirty="0"/>
          </a:p>
        </p:txBody>
      </p:sp>
      <p:sp>
        <p:nvSpPr>
          <p:cNvPr id="9" name="Text 7"/>
          <p:cNvSpPr/>
          <p:nvPr/>
        </p:nvSpPr>
        <p:spPr>
          <a:xfrm>
            <a:off x="4072414" y="3613071"/>
            <a:ext cx="3117056" cy="3219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15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Reprise accélérée du secteur</a:t>
            </a:r>
            <a:endParaRPr lang="en-US" sz="1550" dirty="0"/>
          </a:p>
        </p:txBody>
      </p:sp>
      <p:sp>
        <p:nvSpPr>
          <p:cNvPr id="10" name="Text 8"/>
          <p:cNvSpPr/>
          <p:nvPr/>
        </p:nvSpPr>
        <p:spPr>
          <a:xfrm>
            <a:off x="7440930" y="2262902"/>
            <a:ext cx="3116937" cy="663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200"/>
              </a:lnSpc>
              <a:buNone/>
            </a:pPr>
            <a:r>
              <a:rPr lang="en-US" sz="52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37.5B€</a:t>
            </a:r>
            <a:endParaRPr lang="en-US" sz="5200" dirty="0"/>
          </a:p>
        </p:txBody>
      </p:sp>
      <p:sp>
        <p:nvSpPr>
          <p:cNvPr id="11" name="Text 9"/>
          <p:cNvSpPr/>
          <p:nvPr/>
        </p:nvSpPr>
        <p:spPr>
          <a:xfrm>
            <a:off x="7613690" y="3178135"/>
            <a:ext cx="2771418" cy="3143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19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Dépenses des ménages</a:t>
            </a:r>
            <a:endParaRPr lang="en-US" sz="1950" dirty="0"/>
          </a:p>
        </p:txBody>
      </p:sp>
      <p:sp>
        <p:nvSpPr>
          <p:cNvPr id="12" name="Text 10"/>
          <p:cNvSpPr/>
          <p:nvPr/>
        </p:nvSpPr>
        <p:spPr>
          <a:xfrm>
            <a:off x="7440930" y="3613071"/>
            <a:ext cx="3116937" cy="3219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15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Budget culturel significatif</a:t>
            </a:r>
            <a:endParaRPr lang="en-US" sz="1550" dirty="0"/>
          </a:p>
        </p:txBody>
      </p:sp>
      <p:sp>
        <p:nvSpPr>
          <p:cNvPr id="13" name="Text 11"/>
          <p:cNvSpPr/>
          <p:nvPr/>
        </p:nvSpPr>
        <p:spPr>
          <a:xfrm>
            <a:off x="10809327" y="2262902"/>
            <a:ext cx="3117056" cy="663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200"/>
              </a:lnSpc>
              <a:buNone/>
            </a:pPr>
            <a:r>
              <a:rPr lang="en-US" sz="52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1041€</a:t>
            </a:r>
            <a:endParaRPr lang="en-US" sz="5200" dirty="0"/>
          </a:p>
        </p:txBody>
      </p:sp>
      <p:sp>
        <p:nvSpPr>
          <p:cNvPr id="14" name="Text 12"/>
          <p:cNvSpPr/>
          <p:nvPr/>
        </p:nvSpPr>
        <p:spPr>
          <a:xfrm>
            <a:off x="11110436" y="3178135"/>
            <a:ext cx="2514719" cy="3143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19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Budget par foyer/an</a:t>
            </a:r>
            <a:endParaRPr lang="en-US" sz="1950" dirty="0"/>
          </a:p>
        </p:txBody>
      </p:sp>
      <p:sp>
        <p:nvSpPr>
          <p:cNvPr id="15" name="Text 13"/>
          <p:cNvSpPr/>
          <p:nvPr/>
        </p:nvSpPr>
        <p:spPr>
          <a:xfrm>
            <a:off x="10809327" y="3613071"/>
            <a:ext cx="3117056" cy="6438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15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3,8% du budget total des ménages</a:t>
            </a:r>
            <a:endParaRPr lang="en-US" sz="1550" dirty="0"/>
          </a:p>
        </p:txBody>
      </p:sp>
      <p:sp>
        <p:nvSpPr>
          <p:cNvPr id="16" name="Text 14"/>
          <p:cNvSpPr/>
          <p:nvPr/>
        </p:nvSpPr>
        <p:spPr>
          <a:xfrm>
            <a:off x="704017" y="4558665"/>
            <a:ext cx="4044077" cy="3771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80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Spectacle Vivant Dynamique</a:t>
            </a:r>
            <a:endParaRPr lang="en-US" sz="2800" dirty="0"/>
          </a:p>
        </p:txBody>
      </p:sp>
      <p:sp>
        <p:nvSpPr>
          <p:cNvPr id="17" name="Text 15"/>
          <p:cNvSpPr/>
          <p:nvPr/>
        </p:nvSpPr>
        <p:spPr>
          <a:xfrm>
            <a:off x="704017" y="5418534"/>
            <a:ext cx="6365796" cy="3219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2,1 milliards € de billetterie générée</a:t>
            </a:r>
            <a:endParaRPr lang="en-US" sz="1550" dirty="0"/>
          </a:p>
        </p:txBody>
      </p:sp>
      <p:sp>
        <p:nvSpPr>
          <p:cNvPr id="18" name="Text 16"/>
          <p:cNvSpPr/>
          <p:nvPr/>
        </p:nvSpPr>
        <p:spPr>
          <a:xfrm>
            <a:off x="704017" y="5810845"/>
            <a:ext cx="6365796" cy="3219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62 millions de spectateurs (concerts uniquement)</a:t>
            </a:r>
            <a:endParaRPr lang="en-US" sz="1550" dirty="0"/>
          </a:p>
        </p:txBody>
      </p:sp>
      <p:sp>
        <p:nvSpPr>
          <p:cNvPr id="19" name="Text 17"/>
          <p:cNvSpPr/>
          <p:nvPr/>
        </p:nvSpPr>
        <p:spPr>
          <a:xfrm>
            <a:off x="704017" y="6203156"/>
            <a:ext cx="6365796" cy="3219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Digitalisation massive : 83% consomment culture en ligne</a:t>
            </a:r>
            <a:endParaRPr lang="en-US" sz="1550" dirty="0"/>
          </a:p>
        </p:txBody>
      </p:sp>
      <p:sp>
        <p:nvSpPr>
          <p:cNvPr id="20" name="Text 18"/>
          <p:cNvSpPr/>
          <p:nvPr/>
        </p:nvSpPr>
        <p:spPr>
          <a:xfrm>
            <a:off x="704017" y="6595467"/>
            <a:ext cx="6365796" cy="3219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Usage mobile dominant : 60% du trafic culturel</a:t>
            </a:r>
            <a:endParaRPr lang="en-US" sz="1550" dirty="0"/>
          </a:p>
        </p:txBody>
      </p:sp>
      <p:sp>
        <p:nvSpPr>
          <p:cNvPr id="21" name="Text 19"/>
          <p:cNvSpPr/>
          <p:nvPr/>
        </p:nvSpPr>
        <p:spPr>
          <a:xfrm>
            <a:off x="8044577" y="4633720"/>
            <a:ext cx="3065859" cy="3143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280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Opportunité CultureRadar</a:t>
            </a:r>
            <a:endParaRPr lang="en-US" sz="2800" dirty="0"/>
          </a:p>
        </p:txBody>
      </p:sp>
      <p:sp>
        <p:nvSpPr>
          <p:cNvPr id="22" name="Text 20"/>
          <p:cNvSpPr/>
          <p:nvPr/>
        </p:nvSpPr>
        <p:spPr>
          <a:xfrm>
            <a:off x="8146277" y="5418534"/>
            <a:ext cx="6365796" cy="3219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TAM : 32,6 milliards € (numérique culturel)</a:t>
            </a:r>
            <a:endParaRPr lang="en-US" sz="1550" dirty="0"/>
          </a:p>
        </p:txBody>
      </p:sp>
      <p:sp>
        <p:nvSpPr>
          <p:cNvPr id="23" name="Text 21"/>
          <p:cNvSpPr/>
          <p:nvPr/>
        </p:nvSpPr>
        <p:spPr>
          <a:xfrm>
            <a:off x="8146277" y="5810844"/>
            <a:ext cx="6365796" cy="3219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SAM : 17,4 milliards € (3 segments cibles)</a:t>
            </a:r>
            <a:endParaRPr lang="en-US" sz="1550" dirty="0"/>
          </a:p>
        </p:txBody>
      </p:sp>
      <p:sp>
        <p:nvSpPr>
          <p:cNvPr id="24" name="Text 22"/>
          <p:cNvSpPr/>
          <p:nvPr/>
        </p:nvSpPr>
        <p:spPr>
          <a:xfrm>
            <a:off x="8146277" y="6203155"/>
            <a:ext cx="6365796" cy="3219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SOM : 350 millions € (potentiel réaliste 5 ans)</a:t>
            </a:r>
            <a:endParaRPr lang="en-US" sz="1550" dirty="0"/>
          </a:p>
        </p:txBody>
      </p:sp>
      <p:sp>
        <p:nvSpPr>
          <p:cNvPr id="25" name="Text 23"/>
          <p:cNvSpPr/>
          <p:nvPr/>
        </p:nvSpPr>
        <p:spPr>
          <a:xfrm>
            <a:off x="704017" y="7357229"/>
            <a:ext cx="13222367" cy="3219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Marché culturel en forte croissance et transformation digitale = opportunité unique pour une solution IA personnalisée.</a:t>
            </a:r>
            <a:endParaRPr lang="en-US" sz="15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8422" y="610553"/>
            <a:ext cx="7322344" cy="6324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9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ANALYSE CONCURRENTIELLE</a:t>
            </a:r>
            <a:endParaRPr lang="en-US" sz="3950" dirty="0"/>
          </a:p>
        </p:txBody>
      </p:sp>
      <p:sp>
        <p:nvSpPr>
          <p:cNvPr id="32" name="Shape 30"/>
          <p:cNvSpPr/>
          <p:nvPr/>
        </p:nvSpPr>
        <p:spPr>
          <a:xfrm>
            <a:off x="716042" y="3983355"/>
            <a:ext cx="13200936" cy="58197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39" name="Text 37"/>
          <p:cNvSpPr/>
          <p:nvPr/>
        </p:nvSpPr>
        <p:spPr>
          <a:xfrm>
            <a:off x="708422" y="4876562"/>
            <a:ext cx="4044077" cy="3794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3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Notre Différenciation Unique</a:t>
            </a:r>
            <a:endParaRPr lang="en-US" sz="2350" dirty="0"/>
          </a:p>
        </p:txBody>
      </p:sp>
      <p:sp>
        <p:nvSpPr>
          <p:cNvPr id="40" name="Text 38"/>
          <p:cNvSpPr/>
          <p:nvPr/>
        </p:nvSpPr>
        <p:spPr>
          <a:xfrm>
            <a:off x="708422" y="5559623"/>
            <a:ext cx="13213556" cy="3238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5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Seule plateforme combinant IA + culture locale + accessibilité</a:t>
            </a:r>
            <a:endParaRPr lang="en-US" sz="1550" dirty="0"/>
          </a:p>
        </p:txBody>
      </p:sp>
      <p:sp>
        <p:nvSpPr>
          <p:cNvPr id="41" name="Text 39"/>
          <p:cNvSpPr/>
          <p:nvPr/>
        </p:nvSpPr>
        <p:spPr>
          <a:xfrm>
            <a:off x="708422" y="5954316"/>
            <a:ext cx="13213556" cy="3238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5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Prix transparent sans frais cachés</a:t>
            </a:r>
            <a:endParaRPr lang="en-US" sz="1550" dirty="0"/>
          </a:p>
        </p:txBody>
      </p:sp>
      <p:sp>
        <p:nvSpPr>
          <p:cNvPr id="42" name="Text 40"/>
          <p:cNvSpPr/>
          <p:nvPr/>
        </p:nvSpPr>
        <p:spPr>
          <a:xfrm>
            <a:off x="708422" y="6349008"/>
            <a:ext cx="13213556" cy="3238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5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Recommandations contextuelles (météo, humeur, budget, transport)</a:t>
            </a:r>
            <a:endParaRPr lang="en-US" sz="1550" dirty="0"/>
          </a:p>
        </p:txBody>
      </p:sp>
      <p:sp>
        <p:nvSpPr>
          <p:cNvPr id="43" name="Text 41"/>
          <p:cNvSpPr/>
          <p:nvPr/>
        </p:nvSpPr>
        <p:spPr>
          <a:xfrm>
            <a:off x="708422" y="6743700"/>
            <a:ext cx="13213556" cy="3238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5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Focus </a:t>
            </a:r>
            <a:r>
              <a:rPr lang="en-US" sz="1550" dirty="0" err="1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démocratisation</a:t>
            </a:r>
            <a:r>
              <a:rPr lang="en-US" sz="15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endParaRPr lang="en-US" sz="1550" dirty="0"/>
          </a:p>
        </p:txBody>
      </p:sp>
      <p:sp>
        <p:nvSpPr>
          <p:cNvPr id="44" name="Text 42"/>
          <p:cNvSpPr/>
          <p:nvPr/>
        </p:nvSpPr>
        <p:spPr>
          <a:xfrm>
            <a:off x="258183" y="7328982"/>
            <a:ext cx="11415446" cy="3238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8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Positionnement unique sur le marché - nous sommes la synthèse intelligente que le </a:t>
            </a:r>
          </a:p>
          <a:p>
            <a:pPr marL="0" indent="0" algn="l">
              <a:lnSpc>
                <a:spcPts val="2550"/>
              </a:lnSpc>
              <a:buNone/>
            </a:pPr>
            <a:r>
              <a:rPr lang="en-US" sz="2800" dirty="0" err="1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marché</a:t>
            </a:r>
            <a:r>
              <a:rPr lang="en-US" sz="28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attend.</a:t>
            </a:r>
            <a:endParaRPr lang="en-US" sz="2800" dirty="0"/>
          </a:p>
        </p:txBody>
      </p:sp>
      <p:graphicFrame>
        <p:nvGraphicFramePr>
          <p:cNvPr id="45" name="Tableau 44">
            <a:extLst>
              <a:ext uri="{FF2B5EF4-FFF2-40B4-BE49-F238E27FC236}">
                <a16:creationId xmlns:a16="http://schemas.microsoft.com/office/drawing/2014/main" id="{FDF2D447-39C3-8FF4-9DF6-FDE071C28E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2963377"/>
              </p:ext>
            </p:extLst>
          </p:nvPr>
        </p:nvGraphicFramePr>
        <p:xfrm>
          <a:off x="708422" y="1456786"/>
          <a:ext cx="10725963" cy="3419777"/>
        </p:xfrm>
        <a:graphic>
          <a:graphicData uri="http://schemas.openxmlformats.org/drawingml/2006/table">
            <a:tbl>
              <a:tblPr/>
              <a:tblGrid>
                <a:gridCol w="1666873">
                  <a:extLst>
                    <a:ext uri="{9D8B030D-6E8A-4147-A177-3AD203B41FA5}">
                      <a16:colId xmlns:a16="http://schemas.microsoft.com/office/drawing/2014/main" val="1801318789"/>
                    </a:ext>
                  </a:extLst>
                </a:gridCol>
                <a:gridCol w="4366481">
                  <a:extLst>
                    <a:ext uri="{9D8B030D-6E8A-4147-A177-3AD203B41FA5}">
                      <a16:colId xmlns:a16="http://schemas.microsoft.com/office/drawing/2014/main" val="3621896183"/>
                    </a:ext>
                  </a:extLst>
                </a:gridCol>
                <a:gridCol w="4692609">
                  <a:extLst>
                    <a:ext uri="{9D8B030D-6E8A-4147-A177-3AD203B41FA5}">
                      <a16:colId xmlns:a16="http://schemas.microsoft.com/office/drawing/2014/main" val="2150788100"/>
                    </a:ext>
                  </a:extLst>
                </a:gridCol>
              </a:tblGrid>
              <a:tr h="393425"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fr-FR" sz="1800" b="1" i="0" u="none" strike="noStrike" dirty="0">
                          <a:solidFill>
                            <a:srgbClr val="EFD5FA"/>
                          </a:solidFill>
                          <a:effectLst/>
                          <a:latin typeface="Arial" panose="020B0604020202020204" pitchFamily="34" charset="0"/>
                        </a:rPr>
                        <a:t>Concurrents</a:t>
                      </a:r>
                      <a:endParaRPr lang="fr-FR" sz="4000" dirty="0">
                        <a:solidFill>
                          <a:srgbClr val="EFD5FA"/>
                        </a:solidFill>
                        <a:effectLst/>
                      </a:endParaRPr>
                    </a:p>
                  </a:txBody>
                  <a:tcPr marL="50800" marR="50800" marT="12700" marB="12700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fr-FR" sz="1800" b="1" i="0" u="none" strike="noStrike" dirty="0">
                          <a:solidFill>
                            <a:srgbClr val="EFD5FA"/>
                          </a:solidFill>
                          <a:effectLst/>
                          <a:latin typeface="Arial" panose="020B0604020202020204" pitchFamily="34" charset="0"/>
                        </a:rPr>
                        <a:t>Leurs faiblesses</a:t>
                      </a:r>
                      <a:endParaRPr lang="fr-FR" sz="4000" dirty="0">
                        <a:solidFill>
                          <a:srgbClr val="EFD5FA"/>
                        </a:solidFill>
                        <a:effectLst/>
                      </a:endParaRPr>
                    </a:p>
                  </a:txBody>
                  <a:tcPr marL="50800" marR="50800" marT="12700" marB="12700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fr-FR" sz="1800" b="1" i="0" u="none" strike="noStrike" dirty="0" err="1">
                          <a:solidFill>
                            <a:srgbClr val="EFD5FA"/>
                          </a:solidFill>
                          <a:effectLst/>
                          <a:latin typeface="Arial" panose="020B0604020202020204" pitchFamily="34" charset="0"/>
                        </a:rPr>
                        <a:t>CultureRadar</a:t>
                      </a:r>
                      <a:r>
                        <a:rPr lang="fr-FR" sz="1800" b="1" i="0" u="none" strike="noStrike" dirty="0">
                          <a:solidFill>
                            <a:srgbClr val="EFD5FA"/>
                          </a:solidFill>
                          <a:effectLst/>
                          <a:latin typeface="Arial" panose="020B0604020202020204" pitchFamily="34" charset="0"/>
                        </a:rPr>
                        <a:t> – Nos points forts</a:t>
                      </a:r>
                      <a:endParaRPr lang="fr-FR" sz="4000" dirty="0">
                        <a:solidFill>
                          <a:srgbClr val="EFD5FA"/>
                        </a:solidFill>
                        <a:effectLst/>
                      </a:endParaRPr>
                    </a:p>
                  </a:txBody>
                  <a:tcPr marL="50800" marR="50800" marT="12700" marB="12700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95301340"/>
                  </a:ext>
                </a:extLst>
              </a:tr>
              <a:tr h="756588"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fr-FR" sz="1400" b="1" i="0" u="none" strike="noStrike" dirty="0">
                          <a:solidFill>
                            <a:srgbClr val="EFD5FA"/>
                          </a:solidFill>
                          <a:effectLst/>
                          <a:latin typeface="Arial" panose="020B0604020202020204" pitchFamily="34" charset="0"/>
                        </a:rPr>
                        <a:t>Fever</a:t>
                      </a:r>
                      <a:endParaRPr lang="fr-FR" sz="3200" dirty="0">
                        <a:solidFill>
                          <a:srgbClr val="EFD5FA"/>
                        </a:solidFill>
                        <a:effectLst/>
                      </a:endParaRPr>
                    </a:p>
                  </a:txBody>
                  <a:tcPr marL="50800" marR="50800" marT="12700" marB="12700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fr-FR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Peu d’ancrage local réel </a:t>
                      </a:r>
                      <a:endParaRPr lang="fr-FR" sz="3200" dirty="0">
                        <a:solidFill>
                          <a:schemeClr val="bg1"/>
                        </a:solidFill>
                        <a:effectLst/>
                      </a:endParaRPr>
                    </a:p>
                    <a:p>
                      <a:pPr rtl="0" fontAlgn="t">
                        <a:buNone/>
                      </a:pPr>
                      <a:r>
                        <a:rPr lang="fr-FR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Tarification élevée </a:t>
                      </a:r>
                      <a:endParaRPr lang="fr-FR" sz="3200" dirty="0">
                        <a:solidFill>
                          <a:schemeClr val="bg1"/>
                        </a:solidFill>
                        <a:effectLst/>
                      </a:endParaRPr>
                    </a:p>
                    <a:p>
                      <a:pPr rtl="0" fontAlgn="t">
                        <a:buNone/>
                      </a:pPr>
                      <a:r>
                        <a:rPr lang="fr-FR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Contenu parfois trop événementiel</a:t>
                      </a:r>
                      <a:endParaRPr lang="fr-FR" sz="32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50800" marR="50800" marT="12700" marB="12700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fr-FR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Ultra-localisation intelligente </a:t>
                      </a:r>
                      <a:endParaRPr lang="fr-FR" sz="3200" dirty="0">
                        <a:solidFill>
                          <a:schemeClr val="bg1"/>
                        </a:solidFill>
                        <a:effectLst/>
                      </a:endParaRPr>
                    </a:p>
                    <a:p>
                      <a:pPr rtl="0" fontAlgn="t">
                        <a:buNone/>
                      </a:pPr>
                      <a:r>
                        <a:rPr lang="fr-FR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IA responsable &amp; éthique </a:t>
                      </a:r>
                      <a:endParaRPr lang="fr-FR" sz="3200" dirty="0">
                        <a:solidFill>
                          <a:schemeClr val="bg1"/>
                        </a:solidFill>
                        <a:effectLst/>
                      </a:endParaRPr>
                    </a:p>
                    <a:p>
                      <a:pPr rtl="0" fontAlgn="t">
                        <a:buNone/>
                      </a:pPr>
                      <a:r>
                        <a:rPr lang="fr-FR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Modèle freemium inclusif</a:t>
                      </a:r>
                      <a:endParaRPr lang="fr-FR" sz="32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50800" marR="50800" marT="12700" marB="12700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7832416"/>
                  </a:ext>
                </a:extLst>
              </a:tr>
              <a:tr h="756588"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fr-FR" sz="1400" b="1" i="0" u="none" strike="noStrike" dirty="0" err="1">
                          <a:solidFill>
                            <a:srgbClr val="EFD5FA"/>
                          </a:solidFill>
                          <a:effectLst/>
                          <a:latin typeface="Arial" panose="020B0604020202020204" pitchFamily="34" charset="0"/>
                        </a:rPr>
                        <a:t>SortirÀParis</a:t>
                      </a:r>
                      <a:endParaRPr lang="fr-FR" sz="3200" dirty="0">
                        <a:solidFill>
                          <a:srgbClr val="EFD5FA"/>
                        </a:solidFill>
                        <a:effectLst/>
                      </a:endParaRPr>
                    </a:p>
                  </a:txBody>
                  <a:tcPr marL="50800" marR="50800" marT="12700" marB="12700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fr-FR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Interface vieillissante </a:t>
                      </a:r>
                      <a:endParaRPr lang="fr-FR" sz="3200" dirty="0">
                        <a:solidFill>
                          <a:schemeClr val="bg1"/>
                        </a:solidFill>
                        <a:effectLst/>
                      </a:endParaRPr>
                    </a:p>
                    <a:p>
                      <a:pPr rtl="0" fontAlgn="t">
                        <a:buNone/>
                      </a:pPr>
                      <a:r>
                        <a:rPr lang="fr-FR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Contenu peu personnalisé </a:t>
                      </a:r>
                      <a:endParaRPr lang="fr-FR" sz="3200" dirty="0">
                        <a:solidFill>
                          <a:schemeClr val="bg1"/>
                        </a:solidFill>
                        <a:effectLst/>
                      </a:endParaRPr>
                    </a:p>
                    <a:p>
                      <a:pPr rtl="0" fontAlgn="t">
                        <a:buNone/>
                      </a:pPr>
                      <a:r>
                        <a:rPr lang="fr-FR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Pas de technologie IA ou UX évoluée</a:t>
                      </a:r>
                      <a:endParaRPr lang="fr-FR" sz="32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50800" marR="50800" marT="12700" marB="12700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fr-FR" sz="1400" b="0" i="0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Design UX moderne </a:t>
                      </a:r>
                      <a:endParaRPr lang="fr-FR" sz="3200">
                        <a:solidFill>
                          <a:schemeClr val="bg1"/>
                        </a:solidFill>
                        <a:effectLst/>
                      </a:endParaRPr>
                    </a:p>
                    <a:p>
                      <a:pPr rtl="0" fontAlgn="t">
                        <a:buNone/>
                      </a:pPr>
                      <a:r>
                        <a:rPr lang="fr-FR" sz="1400" b="0" i="0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Recommandations IA basées sur l’intérêt et le lieu </a:t>
                      </a:r>
                      <a:endParaRPr lang="fr-FR" sz="3200">
                        <a:solidFill>
                          <a:schemeClr val="bg1"/>
                        </a:solidFill>
                        <a:effectLst/>
                      </a:endParaRPr>
                    </a:p>
                    <a:p>
                      <a:pPr rtl="0" fontAlgn="t">
                        <a:buNone/>
                      </a:pPr>
                      <a:r>
                        <a:rPr lang="fr-FR" sz="1400" b="0" i="0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Focus utilisateur</a:t>
                      </a:r>
                      <a:endParaRPr lang="fr-FR" sz="320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50800" marR="50800" marT="12700" marB="12700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4556214"/>
                  </a:ext>
                </a:extLst>
              </a:tr>
              <a:tr h="756588"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fr-FR" sz="1400" b="1" i="0" u="none" strike="noStrike" dirty="0" err="1">
                          <a:solidFill>
                            <a:srgbClr val="EFD5FA"/>
                          </a:solidFill>
                          <a:effectLst/>
                          <a:latin typeface="Arial" panose="020B0604020202020204" pitchFamily="34" charset="0"/>
                        </a:rPr>
                        <a:t>Meetup</a:t>
                      </a:r>
                      <a:endParaRPr lang="fr-FR" sz="3200" dirty="0">
                        <a:solidFill>
                          <a:srgbClr val="EFD5FA"/>
                        </a:solidFill>
                        <a:effectLst/>
                      </a:endParaRPr>
                    </a:p>
                  </a:txBody>
                  <a:tcPr marL="50800" marR="50800" marT="12700" marB="12700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fr-FR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Axé sur les communautés plutôt que la culture </a:t>
                      </a:r>
                      <a:endParaRPr lang="fr-FR" sz="3200" dirty="0">
                        <a:solidFill>
                          <a:schemeClr val="bg1"/>
                        </a:solidFill>
                        <a:effectLst/>
                      </a:endParaRPr>
                    </a:p>
                    <a:p>
                      <a:pPr rtl="0" fontAlgn="t">
                        <a:buNone/>
                      </a:pPr>
                      <a:r>
                        <a:rPr lang="fr-FR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Peu adapté au contexte culturel français</a:t>
                      </a:r>
                      <a:endParaRPr lang="fr-FR" sz="32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50800" marR="50800" marT="12700" marB="12700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fr-FR" sz="1400" b="0" i="0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Adapté aux dynamiques culturelles françaises </a:t>
                      </a:r>
                      <a:endParaRPr lang="fr-FR" sz="3200">
                        <a:solidFill>
                          <a:schemeClr val="bg1"/>
                        </a:solidFill>
                        <a:effectLst/>
                      </a:endParaRPr>
                    </a:p>
                    <a:p>
                      <a:pPr rtl="0" fontAlgn="t">
                        <a:buNone/>
                      </a:pPr>
                      <a:r>
                        <a:rPr lang="fr-FR" sz="1400" b="0" i="0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Filtrage thématique + géographique</a:t>
                      </a:r>
                      <a:endParaRPr lang="fr-FR" sz="320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50800" marR="50800" marT="12700" marB="12700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93175490"/>
                  </a:ext>
                </a:extLst>
              </a:tr>
              <a:tr h="756588"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fr-FR" sz="1400" b="1" i="0" u="none" strike="noStrike" dirty="0" err="1">
                          <a:solidFill>
                            <a:srgbClr val="EFD5FA"/>
                          </a:solidFill>
                          <a:effectLst/>
                          <a:latin typeface="Arial" panose="020B0604020202020204" pitchFamily="34" charset="0"/>
                        </a:rPr>
                        <a:t>OpenAgenda</a:t>
                      </a:r>
                      <a:endParaRPr lang="fr-FR" sz="3200" dirty="0">
                        <a:solidFill>
                          <a:srgbClr val="EFD5FA"/>
                        </a:solidFill>
                        <a:effectLst/>
                      </a:endParaRPr>
                    </a:p>
                  </a:txBody>
                  <a:tcPr marL="50800" marR="50800" marT="12700" marB="12700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fr-FR" sz="1400" b="0" i="0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Interface trop technique </a:t>
                      </a:r>
                      <a:endParaRPr lang="fr-FR" sz="3200">
                        <a:solidFill>
                          <a:schemeClr val="bg1"/>
                        </a:solidFill>
                        <a:effectLst/>
                      </a:endParaRPr>
                    </a:p>
                    <a:p>
                      <a:pPr rtl="0" fontAlgn="t">
                        <a:buNone/>
                      </a:pPr>
                      <a:r>
                        <a:rPr lang="fr-FR" sz="1400" b="0" i="0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Peu attractif pour le grand public </a:t>
                      </a:r>
                      <a:endParaRPr lang="fr-FR" sz="3200">
                        <a:solidFill>
                          <a:schemeClr val="bg1"/>
                        </a:solidFill>
                        <a:effectLst/>
                      </a:endParaRPr>
                    </a:p>
                    <a:p>
                      <a:pPr rtl="0" fontAlgn="t">
                        <a:buNone/>
                      </a:pPr>
                      <a:r>
                        <a:rPr lang="fr-FR" sz="1400" b="0" i="0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Usage plus B2B</a:t>
                      </a:r>
                      <a:endParaRPr lang="fr-FR" sz="320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50800" marR="50800" marT="12700" marB="12700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fr-FR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UX fluide pour particuliers &amp; pros </a:t>
                      </a:r>
                      <a:endParaRPr lang="fr-FR" sz="3200" dirty="0">
                        <a:solidFill>
                          <a:schemeClr val="bg1"/>
                        </a:solidFill>
                        <a:effectLst/>
                      </a:endParaRPr>
                    </a:p>
                    <a:p>
                      <a:pPr rtl="0" fontAlgn="t">
                        <a:buNone/>
                      </a:pPr>
                      <a:r>
                        <a:rPr lang="fr-FR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Narration culturelle territoriale accessible</a:t>
                      </a:r>
                      <a:endParaRPr lang="fr-FR" sz="32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50800" marR="50800" marT="12700" marB="12700">
                    <a:lnL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9A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9557196"/>
                  </a:ext>
                </a:extLst>
              </a:tr>
            </a:tbl>
          </a:graphicData>
        </a:graphic>
      </p:graphicFrame>
      <p:sp>
        <p:nvSpPr>
          <p:cNvPr id="46" name="Rectangle 1">
            <a:extLst>
              <a:ext uri="{FF2B5EF4-FFF2-40B4-BE49-F238E27FC236}">
                <a16:creationId xmlns:a16="http://schemas.microsoft.com/office/drawing/2014/main" id="{C24C9EB7-4653-CD95-4293-DCF6378D2B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59363" y="3367088"/>
            <a:ext cx="14630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15302" y="404932"/>
            <a:ext cx="7563683" cy="460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8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STRATÉGIE DE VEILLE CONCURRENTIELLE</a:t>
            </a:r>
            <a:endParaRPr lang="en-US" sz="2850" dirty="0"/>
          </a:p>
        </p:txBody>
      </p:sp>
      <p:sp>
        <p:nvSpPr>
          <p:cNvPr id="3" name="Text 1"/>
          <p:cNvSpPr/>
          <p:nvPr/>
        </p:nvSpPr>
        <p:spPr>
          <a:xfrm>
            <a:off x="515302" y="1085969"/>
            <a:ext cx="5220176" cy="2759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Dispositif d'Intelligence Marché - Surveillance 360°</a:t>
            </a:r>
            <a:endParaRPr lang="en-US" sz="1700" dirty="0"/>
          </a:p>
        </p:txBody>
      </p:sp>
      <p:sp>
        <p:nvSpPr>
          <p:cNvPr id="4" name="Shape 2"/>
          <p:cNvSpPr/>
          <p:nvPr/>
        </p:nvSpPr>
        <p:spPr>
          <a:xfrm>
            <a:off x="515302" y="1582817"/>
            <a:ext cx="13599795" cy="2153007"/>
          </a:xfrm>
          <a:prstGeom prst="roundRect">
            <a:avLst>
              <a:gd name="adj" fmla="val 1026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  <p:txBody>
          <a:bodyPr/>
          <a:lstStyle/>
          <a:p>
            <a:endParaRPr lang="fr-FR" sz="2800"/>
          </a:p>
        </p:txBody>
      </p:sp>
      <p:sp>
        <p:nvSpPr>
          <p:cNvPr id="5" name="Shape 3"/>
          <p:cNvSpPr/>
          <p:nvPr/>
        </p:nvSpPr>
        <p:spPr>
          <a:xfrm>
            <a:off x="522923" y="1590437"/>
            <a:ext cx="13584555" cy="42755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fr-FR" sz="2800"/>
          </a:p>
        </p:txBody>
      </p:sp>
      <p:sp>
        <p:nvSpPr>
          <p:cNvPr id="6" name="Text 4"/>
          <p:cNvSpPr/>
          <p:nvPr/>
        </p:nvSpPr>
        <p:spPr>
          <a:xfrm>
            <a:off x="670084" y="1686401"/>
            <a:ext cx="3098006" cy="2356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6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Concurrentielle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4070033" y="1686401"/>
            <a:ext cx="3094196" cy="2356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6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Quotidienne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7466171" y="1686401"/>
            <a:ext cx="3094196" cy="2356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6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Time Out, OpenAgenda, SortirAParis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11156633" y="1708548"/>
            <a:ext cx="3098006" cy="2356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6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Hidaya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522923" y="2017990"/>
            <a:ext cx="13584555" cy="42755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fr-FR" sz="2800"/>
          </a:p>
        </p:txBody>
      </p:sp>
      <p:sp>
        <p:nvSpPr>
          <p:cNvPr id="11" name="Text 9"/>
          <p:cNvSpPr/>
          <p:nvPr/>
        </p:nvSpPr>
        <p:spPr>
          <a:xfrm>
            <a:off x="670084" y="2113955"/>
            <a:ext cx="3098006" cy="2356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6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Technologique IA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4070033" y="2113955"/>
            <a:ext cx="3094196" cy="2356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6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Hebdomadaire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7466171" y="2113955"/>
            <a:ext cx="3094196" cy="2356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6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TensorFlow, AWS AI, GitHub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11156633" y="2124550"/>
            <a:ext cx="3098006" cy="2356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6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Manouk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522923" y="2445544"/>
            <a:ext cx="13584555" cy="42755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fr-FR" sz="2800"/>
          </a:p>
        </p:txBody>
      </p:sp>
      <p:sp>
        <p:nvSpPr>
          <p:cNvPr id="16" name="Text 14"/>
          <p:cNvSpPr/>
          <p:nvPr/>
        </p:nvSpPr>
        <p:spPr>
          <a:xfrm>
            <a:off x="670084" y="2541508"/>
            <a:ext cx="3098006" cy="2356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6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Juridique RGPD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4070033" y="2541508"/>
            <a:ext cx="3094196" cy="2356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6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Hebdomadaire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7466171" y="2541508"/>
            <a:ext cx="3094196" cy="2356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6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CNIL, Legifrance, WCAG 2.2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11168062" y="2541508"/>
            <a:ext cx="3098006" cy="2356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6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Safiatou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522923" y="2873097"/>
            <a:ext cx="13584555" cy="42755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fr-FR" sz="2800"/>
          </a:p>
        </p:txBody>
      </p:sp>
      <p:sp>
        <p:nvSpPr>
          <p:cNvPr id="21" name="Text 19"/>
          <p:cNvSpPr/>
          <p:nvPr/>
        </p:nvSpPr>
        <p:spPr>
          <a:xfrm>
            <a:off x="670084" y="2969062"/>
            <a:ext cx="3098006" cy="2356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6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Culturelle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4070033" y="2969062"/>
            <a:ext cx="3094196" cy="2356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6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Quotidienne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7466171" y="2969062"/>
            <a:ext cx="3094196" cy="2356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6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Télérama, Inrocks, Instagram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11168062" y="3010850"/>
            <a:ext cx="3098006" cy="2356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6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Gloria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522923" y="3300651"/>
            <a:ext cx="13584555" cy="42755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fr-FR" sz="2800"/>
          </a:p>
        </p:txBody>
      </p:sp>
      <p:sp>
        <p:nvSpPr>
          <p:cNvPr id="26" name="Text 24"/>
          <p:cNvSpPr/>
          <p:nvPr/>
        </p:nvSpPr>
        <p:spPr>
          <a:xfrm>
            <a:off x="670084" y="3396615"/>
            <a:ext cx="3098006" cy="2356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6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Technique Web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4070033" y="3396615"/>
            <a:ext cx="3094196" cy="2356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6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Bi-hebdomadaire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7466171" y="3396615"/>
            <a:ext cx="3094196" cy="2356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6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Stack Overflow, MDN</a:t>
            </a: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11168062" y="3417533"/>
            <a:ext cx="3098006" cy="2356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6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Manouk</a:t>
            </a: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515302" y="3956685"/>
            <a:ext cx="3331012" cy="2759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Outils de Monitoring Automatisé</a:t>
            </a:r>
            <a:endParaRPr lang="en-US" sz="1700" dirty="0"/>
          </a:p>
        </p:txBody>
      </p:sp>
      <p:pic>
        <p:nvPicPr>
          <p:cNvPr id="31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302" y="4453533"/>
            <a:ext cx="368022" cy="368022"/>
          </a:xfrm>
          <a:prstGeom prst="rect">
            <a:avLst/>
          </a:prstGeom>
        </p:spPr>
      </p:pic>
      <p:sp>
        <p:nvSpPr>
          <p:cNvPr id="32" name="Text 29"/>
          <p:cNvSpPr/>
          <p:nvPr/>
        </p:nvSpPr>
        <p:spPr>
          <a:xfrm>
            <a:off x="515302" y="5005507"/>
            <a:ext cx="1840587" cy="2300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24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Google Alerts</a:t>
            </a:r>
            <a:endParaRPr lang="en-US" sz="2400" dirty="0"/>
          </a:p>
        </p:txBody>
      </p:sp>
      <p:sp>
        <p:nvSpPr>
          <p:cNvPr id="33" name="Text 30"/>
          <p:cNvSpPr/>
          <p:nvPr/>
        </p:nvSpPr>
        <p:spPr>
          <a:xfrm>
            <a:off x="515302" y="5407955"/>
            <a:ext cx="6707862" cy="2356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50+ mots-clés surveillés temps réel</a:t>
            </a:r>
            <a:endParaRPr lang="en-US" dirty="0"/>
          </a:p>
        </p:txBody>
      </p:sp>
      <p:pic>
        <p:nvPicPr>
          <p:cNvPr id="3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7116" y="4453533"/>
            <a:ext cx="368022" cy="368022"/>
          </a:xfrm>
          <a:prstGeom prst="rect">
            <a:avLst/>
          </a:prstGeom>
        </p:spPr>
      </p:pic>
      <p:sp>
        <p:nvSpPr>
          <p:cNvPr id="35" name="Text 31"/>
          <p:cNvSpPr/>
          <p:nvPr/>
        </p:nvSpPr>
        <p:spPr>
          <a:xfrm>
            <a:off x="7407116" y="5005507"/>
            <a:ext cx="1840587" cy="2300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24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SEMrush Pro</a:t>
            </a:r>
            <a:endParaRPr lang="en-US" sz="2400" dirty="0"/>
          </a:p>
        </p:txBody>
      </p:sp>
      <p:sp>
        <p:nvSpPr>
          <p:cNvPr id="36" name="Text 32"/>
          <p:cNvSpPr/>
          <p:nvPr/>
        </p:nvSpPr>
        <p:spPr>
          <a:xfrm>
            <a:off x="7407116" y="5396635"/>
            <a:ext cx="6707981" cy="2356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Analyse trafic + positionnement concurrents</a:t>
            </a:r>
            <a:endParaRPr lang="en-US" dirty="0"/>
          </a:p>
        </p:txBody>
      </p:sp>
      <p:pic>
        <p:nvPicPr>
          <p:cNvPr id="3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5302" y="5927527"/>
            <a:ext cx="368022" cy="368022"/>
          </a:xfrm>
          <a:prstGeom prst="rect">
            <a:avLst/>
          </a:prstGeom>
        </p:spPr>
      </p:pic>
      <p:sp>
        <p:nvSpPr>
          <p:cNvPr id="38" name="Text 33"/>
          <p:cNvSpPr/>
          <p:nvPr/>
        </p:nvSpPr>
        <p:spPr>
          <a:xfrm>
            <a:off x="515302" y="6479500"/>
            <a:ext cx="1840587" cy="2300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24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Mention</a:t>
            </a:r>
            <a:endParaRPr lang="en-US" sz="2400" dirty="0"/>
          </a:p>
        </p:txBody>
      </p:sp>
      <p:sp>
        <p:nvSpPr>
          <p:cNvPr id="39" name="Text 34"/>
          <p:cNvSpPr/>
          <p:nvPr/>
        </p:nvSpPr>
        <p:spPr>
          <a:xfrm>
            <a:off x="515302" y="6797873"/>
            <a:ext cx="6707862" cy="2356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E-réputation + sentiment analysis</a:t>
            </a:r>
            <a:endParaRPr lang="en-US" dirty="0"/>
          </a:p>
        </p:txBody>
      </p:sp>
      <p:pic>
        <p:nvPicPr>
          <p:cNvPr id="4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07116" y="5927527"/>
            <a:ext cx="368022" cy="368022"/>
          </a:xfrm>
          <a:prstGeom prst="rect">
            <a:avLst/>
          </a:prstGeom>
        </p:spPr>
      </p:pic>
      <p:sp>
        <p:nvSpPr>
          <p:cNvPr id="41" name="Text 35"/>
          <p:cNvSpPr/>
          <p:nvPr/>
        </p:nvSpPr>
        <p:spPr>
          <a:xfrm>
            <a:off x="7407116" y="6604503"/>
            <a:ext cx="1840587" cy="2300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24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Feedly AI</a:t>
            </a:r>
            <a:endParaRPr lang="en-US" sz="2400" dirty="0"/>
          </a:p>
        </p:txBody>
      </p:sp>
      <p:sp>
        <p:nvSpPr>
          <p:cNvPr id="42" name="Text 36"/>
          <p:cNvSpPr/>
          <p:nvPr/>
        </p:nvSpPr>
        <p:spPr>
          <a:xfrm>
            <a:off x="7407116" y="6998494"/>
            <a:ext cx="6707981" cy="2356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Flux RSS thématiques personnalisés</a:t>
            </a:r>
            <a:endParaRPr lang="en-US" dirty="0"/>
          </a:p>
        </p:txBody>
      </p:sp>
      <p:sp>
        <p:nvSpPr>
          <p:cNvPr id="43" name="Text 37"/>
          <p:cNvSpPr/>
          <p:nvPr/>
        </p:nvSpPr>
        <p:spPr>
          <a:xfrm>
            <a:off x="515302" y="7199114"/>
            <a:ext cx="13599795" cy="2356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b="1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Budget Optimisé :</a:t>
            </a:r>
            <a:r>
              <a:rPr lang="en-US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2 226€/mois (vs 9 600€ outils premium)</a:t>
            </a:r>
            <a:endParaRPr lang="en-US" dirty="0"/>
          </a:p>
        </p:txBody>
      </p:sp>
      <p:sp>
        <p:nvSpPr>
          <p:cNvPr id="44" name="Text 38"/>
          <p:cNvSpPr/>
          <p:nvPr/>
        </p:nvSpPr>
        <p:spPr>
          <a:xfrm>
            <a:off x="515302" y="7600355"/>
            <a:ext cx="13599795" cy="2356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b="1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ROI Attendu :</a:t>
            </a:r>
            <a:r>
              <a:rPr lang="en-US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15% minimum retour investissement veille</a:t>
            </a:r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67452" y="445770"/>
            <a:ext cx="11931372" cy="5067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50"/>
              </a:lnSpc>
              <a:buNone/>
            </a:pPr>
            <a:r>
              <a:rPr lang="en-US" sz="31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CULTURERADAR : LA BOUSSOLE CULTURELLE INTELLIGENTE</a:t>
            </a:r>
            <a:endParaRPr lang="en-US" sz="3150" dirty="0"/>
          </a:p>
        </p:txBody>
      </p:sp>
      <p:sp>
        <p:nvSpPr>
          <p:cNvPr id="3" name="Text 1"/>
          <p:cNvSpPr/>
          <p:nvPr/>
        </p:nvSpPr>
        <p:spPr>
          <a:xfrm>
            <a:off x="567452" y="1195626"/>
            <a:ext cx="2812494" cy="3039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40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3 Piliers Révolutionnaires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1444942" y="2473005"/>
            <a:ext cx="2306836" cy="2532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950"/>
              </a:lnSpc>
              <a:buNone/>
            </a:pPr>
            <a:r>
              <a:rPr lang="en-US" sz="24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IA Contextuelle Avancée</a:t>
            </a:r>
            <a:endParaRPr lang="en-US" sz="2400" dirty="0"/>
          </a:p>
        </p:txBody>
      </p:sp>
      <p:sp>
        <p:nvSpPr>
          <p:cNvPr id="5" name="Text 3"/>
          <p:cNvSpPr/>
          <p:nvPr/>
        </p:nvSpPr>
        <p:spPr>
          <a:xfrm>
            <a:off x="189079" y="3171014"/>
            <a:ext cx="4061817" cy="5188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6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Machine Learning analyse goûts + comportements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189079" y="3746562"/>
            <a:ext cx="4061817" cy="5188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6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Données temps réel : géolocalisation, météo, transport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189079" y="4322111"/>
            <a:ext cx="4061817" cy="5188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6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Recommandations personnalisées selon humeur et disponibilité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189079" y="4897659"/>
            <a:ext cx="4061817" cy="2594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6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Apprentissage continu préférences utilisateur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189079" y="5213770"/>
            <a:ext cx="4061817" cy="2594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6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Précision 85% suggestions vs 60% concurrence</a:t>
            </a:r>
            <a:endParaRPr lang="en-US" sz="1600" dirty="0"/>
          </a:p>
        </p:txBody>
      </p:sp>
      <p:pic>
        <p:nvPicPr>
          <p:cNvPr id="10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476" y="1742718"/>
            <a:ext cx="4723328" cy="4723328"/>
          </a:xfrm>
          <a:prstGeom prst="rect">
            <a:avLst/>
          </a:prstGeom>
        </p:spPr>
      </p:pic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0573" y="3952637"/>
            <a:ext cx="242530" cy="303252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9919930" y="1446082"/>
            <a:ext cx="2520434" cy="2532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24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Valorisation Culture Locale</a:t>
            </a:r>
            <a:endParaRPr lang="en-US" sz="2400" dirty="0"/>
          </a:p>
        </p:txBody>
      </p:sp>
      <p:sp>
        <p:nvSpPr>
          <p:cNvPr id="13" name="Text 9"/>
          <p:cNvSpPr/>
          <p:nvPr/>
        </p:nvSpPr>
        <p:spPr>
          <a:xfrm>
            <a:off x="9919930" y="1856907"/>
            <a:ext cx="4143018" cy="5188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6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Focus événements invisibles non référencés ailleurs</a:t>
            </a:r>
            <a:endParaRPr lang="en-US" sz="1600" dirty="0"/>
          </a:p>
        </p:txBody>
      </p:sp>
      <p:sp>
        <p:nvSpPr>
          <p:cNvPr id="14" name="Text 10"/>
          <p:cNvSpPr/>
          <p:nvPr/>
        </p:nvSpPr>
        <p:spPr>
          <a:xfrm>
            <a:off x="9919930" y="2432455"/>
            <a:ext cx="4143018" cy="5188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6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Partenariats lieux indépendants (théâtres, galeries)</a:t>
            </a:r>
            <a:endParaRPr lang="en-US" sz="1600" dirty="0"/>
          </a:p>
        </p:txBody>
      </p:sp>
      <p:sp>
        <p:nvSpPr>
          <p:cNvPr id="15" name="Text 11"/>
          <p:cNvSpPr/>
          <p:nvPr/>
        </p:nvSpPr>
        <p:spPr>
          <a:xfrm>
            <a:off x="9919930" y="3008003"/>
            <a:ext cx="4143018" cy="2594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6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Impact territorial économique local</a:t>
            </a:r>
            <a:endParaRPr lang="en-US" sz="1600" dirty="0"/>
          </a:p>
        </p:txBody>
      </p:sp>
      <p:sp>
        <p:nvSpPr>
          <p:cNvPr id="16" name="Text 12"/>
          <p:cNvSpPr/>
          <p:nvPr/>
        </p:nvSpPr>
        <p:spPr>
          <a:xfrm>
            <a:off x="9919930" y="3324114"/>
            <a:ext cx="4143018" cy="2594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6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Découverte proximité dans rayon 2-10km</a:t>
            </a:r>
            <a:endParaRPr lang="en-US" sz="1600" dirty="0"/>
          </a:p>
        </p:txBody>
      </p:sp>
      <p:sp>
        <p:nvSpPr>
          <p:cNvPr id="17" name="Text 13"/>
          <p:cNvSpPr/>
          <p:nvPr/>
        </p:nvSpPr>
        <p:spPr>
          <a:xfrm>
            <a:off x="9919930" y="3640225"/>
            <a:ext cx="4143018" cy="2594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6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Événements gratuits mis en avant priorité</a:t>
            </a:r>
            <a:endParaRPr lang="en-US" sz="1600" dirty="0"/>
          </a:p>
        </p:txBody>
      </p:sp>
      <p:pic>
        <p:nvPicPr>
          <p:cNvPr id="1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3476" y="1742718"/>
            <a:ext cx="4723328" cy="4723328"/>
          </a:xfrm>
          <a:prstGeom prst="rect">
            <a:avLst/>
          </a:prstGeom>
        </p:spPr>
      </p:pic>
      <p:pic>
        <p:nvPicPr>
          <p:cNvPr id="1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20288" y="2520910"/>
            <a:ext cx="242530" cy="303252"/>
          </a:xfrm>
          <a:prstGeom prst="rect">
            <a:avLst/>
          </a:prstGeom>
        </p:spPr>
      </p:pic>
      <p:sp>
        <p:nvSpPr>
          <p:cNvPr id="20" name="Text 14"/>
          <p:cNvSpPr/>
          <p:nvPr/>
        </p:nvSpPr>
        <p:spPr>
          <a:xfrm>
            <a:off x="9919930" y="4728508"/>
            <a:ext cx="2273379" cy="2532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24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Accessibilité Universelle</a:t>
            </a:r>
            <a:endParaRPr lang="en-US" sz="2400" dirty="0"/>
          </a:p>
        </p:txBody>
      </p:sp>
      <p:sp>
        <p:nvSpPr>
          <p:cNvPr id="21" name="Text 15"/>
          <p:cNvSpPr/>
          <p:nvPr/>
        </p:nvSpPr>
        <p:spPr>
          <a:xfrm>
            <a:off x="9919930" y="5129451"/>
            <a:ext cx="4143018" cy="2594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6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Interface intuitive tous âges (25-70 ans)</a:t>
            </a:r>
            <a:endParaRPr lang="en-US" sz="1600" dirty="0"/>
          </a:p>
        </p:txBody>
      </p:sp>
      <p:sp>
        <p:nvSpPr>
          <p:cNvPr id="22" name="Text 16"/>
          <p:cNvSpPr/>
          <p:nvPr/>
        </p:nvSpPr>
        <p:spPr>
          <a:xfrm>
            <a:off x="9919930" y="5445562"/>
            <a:ext cx="4143018" cy="2594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6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WCAG 2.1 AA conformité native</a:t>
            </a:r>
            <a:endParaRPr lang="en-US" sz="1600" dirty="0"/>
          </a:p>
        </p:txBody>
      </p:sp>
      <p:sp>
        <p:nvSpPr>
          <p:cNvPr id="23" name="Text 17"/>
          <p:cNvSpPr/>
          <p:nvPr/>
        </p:nvSpPr>
        <p:spPr>
          <a:xfrm>
            <a:off x="9919930" y="5761673"/>
            <a:ext cx="4143018" cy="2594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6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Navigation vocale assistée</a:t>
            </a:r>
            <a:endParaRPr lang="en-US" sz="1600" dirty="0"/>
          </a:p>
        </p:txBody>
      </p:sp>
      <p:sp>
        <p:nvSpPr>
          <p:cNvPr id="24" name="Text 18"/>
          <p:cNvSpPr/>
          <p:nvPr/>
        </p:nvSpPr>
        <p:spPr>
          <a:xfrm>
            <a:off x="9919930" y="6077784"/>
            <a:ext cx="4143018" cy="2594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6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Critères accessibilité </a:t>
            </a:r>
            <a:r>
              <a:rPr lang="en-US" sz="1600" dirty="0" err="1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intégrés</a:t>
            </a:r>
            <a:r>
              <a:rPr lang="en-US" sz="16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</a:p>
          <a:p>
            <a:pPr algn="l">
              <a:lnSpc>
                <a:spcPts val="2000"/>
              </a:lnSpc>
              <a:buSzPct val="100000"/>
            </a:pPr>
            <a:r>
              <a:rPr lang="en-US" sz="16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     (PMR, malvoyants)</a:t>
            </a:r>
            <a:endParaRPr lang="en-US" sz="1600" dirty="0"/>
          </a:p>
        </p:txBody>
      </p:sp>
      <p:sp>
        <p:nvSpPr>
          <p:cNvPr id="25" name="Text 19"/>
          <p:cNvSpPr/>
          <p:nvPr/>
        </p:nvSpPr>
        <p:spPr>
          <a:xfrm>
            <a:off x="9919930" y="6582609"/>
            <a:ext cx="4143018" cy="2594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6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Approche inclusive et éthique</a:t>
            </a:r>
            <a:endParaRPr lang="en-US" sz="1600" dirty="0"/>
          </a:p>
        </p:txBody>
      </p:sp>
      <p:pic>
        <p:nvPicPr>
          <p:cNvPr id="2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53476" y="1742718"/>
            <a:ext cx="4723328" cy="4723328"/>
          </a:xfrm>
          <a:prstGeom prst="rect">
            <a:avLst/>
          </a:prstGeom>
        </p:spPr>
      </p:pic>
      <p:pic>
        <p:nvPicPr>
          <p:cNvPr id="2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20288" y="5384363"/>
            <a:ext cx="242530" cy="303252"/>
          </a:xfrm>
          <a:prstGeom prst="rect">
            <a:avLst/>
          </a:prstGeom>
        </p:spPr>
      </p:pic>
      <p:sp>
        <p:nvSpPr>
          <p:cNvPr id="28" name="Text 20"/>
          <p:cNvSpPr/>
          <p:nvPr/>
        </p:nvSpPr>
        <p:spPr>
          <a:xfrm>
            <a:off x="567452" y="6709172"/>
            <a:ext cx="2432090" cy="3039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40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Promesse Utilisateur</a:t>
            </a:r>
            <a:endParaRPr lang="en-US" sz="2400" dirty="0"/>
          </a:p>
        </p:txBody>
      </p:sp>
      <p:sp>
        <p:nvSpPr>
          <p:cNvPr id="29" name="Text 21"/>
          <p:cNvSpPr/>
          <p:nvPr/>
        </p:nvSpPr>
        <p:spPr>
          <a:xfrm>
            <a:off x="810577" y="7438668"/>
            <a:ext cx="13252371" cy="2594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20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"Plus jamais 15 minutes à chercher quoi faire - CultureRadar pense à votre place"</a:t>
            </a:r>
            <a:endParaRPr lang="en-US" sz="2000" dirty="0"/>
          </a:p>
        </p:txBody>
      </p:sp>
      <p:sp>
        <p:nvSpPr>
          <p:cNvPr id="30" name="Shape 22"/>
          <p:cNvSpPr/>
          <p:nvPr/>
        </p:nvSpPr>
        <p:spPr>
          <a:xfrm>
            <a:off x="567452" y="7256264"/>
            <a:ext cx="22860" cy="624245"/>
          </a:xfrm>
          <a:prstGeom prst="rect">
            <a:avLst/>
          </a:prstGeom>
          <a:solidFill>
            <a:srgbClr val="FDC4C4"/>
          </a:solidFill>
          <a:ln/>
        </p:spPr>
        <p:txBody>
          <a:bodyPr/>
          <a:lstStyle/>
          <a:p>
            <a:endParaRPr lang="fr-FR" sz="24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46986" y="508397"/>
            <a:ext cx="9946362" cy="5776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00"/>
              </a:lnSpc>
              <a:buNone/>
            </a:pPr>
            <a:r>
              <a:rPr lang="en-US" sz="360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DESIGN SYSTEM &amp; MAQUETTE INTERACTIVE</a:t>
            </a:r>
            <a:endParaRPr lang="en-US" sz="3600" dirty="0"/>
          </a:p>
        </p:txBody>
      </p:sp>
      <p:sp>
        <p:nvSpPr>
          <p:cNvPr id="3" name="Text 1"/>
          <p:cNvSpPr/>
          <p:nvPr/>
        </p:nvSpPr>
        <p:spPr>
          <a:xfrm>
            <a:off x="646986" y="1363385"/>
            <a:ext cx="4768929" cy="3465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Interface CultureRadar - Mobile-First</a:t>
            </a:r>
            <a:endParaRPr lang="en-US" sz="2150" dirty="0"/>
          </a:p>
        </p:txBody>
      </p:sp>
      <p:sp>
        <p:nvSpPr>
          <p:cNvPr id="4" name="Text 2"/>
          <p:cNvSpPr/>
          <p:nvPr/>
        </p:nvSpPr>
        <p:spPr>
          <a:xfrm>
            <a:off x="646986" y="2172057"/>
            <a:ext cx="3140035" cy="2888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Parcours Utilisateur Optimisé</a:t>
            </a:r>
            <a:endParaRPr lang="en-US" sz="1800" dirty="0"/>
          </a:p>
        </p:txBody>
      </p:sp>
      <p:sp>
        <p:nvSpPr>
          <p:cNvPr id="5" name="Text 3"/>
          <p:cNvSpPr/>
          <p:nvPr/>
        </p:nvSpPr>
        <p:spPr>
          <a:xfrm>
            <a:off x="646986" y="2645688"/>
            <a:ext cx="6442710" cy="5915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Onboarding 3 étapes : Localisation → Préférences → Première recommandation</a:t>
            </a:r>
            <a:endParaRPr lang="en-US" sz="1450" dirty="0"/>
          </a:p>
        </p:txBody>
      </p:sp>
      <p:sp>
        <p:nvSpPr>
          <p:cNvPr id="6" name="Text 4"/>
          <p:cNvSpPr/>
          <p:nvPr/>
        </p:nvSpPr>
        <p:spPr>
          <a:xfrm>
            <a:off x="646986" y="3301841"/>
            <a:ext cx="6442710" cy="2957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Navigation Tinder-like pour découverte événements</a:t>
            </a:r>
            <a:endParaRPr lang="en-US" sz="1450" dirty="0"/>
          </a:p>
        </p:txBody>
      </p:sp>
      <p:sp>
        <p:nvSpPr>
          <p:cNvPr id="7" name="Text 5"/>
          <p:cNvSpPr/>
          <p:nvPr/>
        </p:nvSpPr>
        <p:spPr>
          <a:xfrm>
            <a:off x="646986" y="3662243"/>
            <a:ext cx="6442710" cy="2957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Réservation 1-clic WooCommerce intégrée</a:t>
            </a:r>
            <a:endParaRPr lang="en-US" sz="1450" dirty="0"/>
          </a:p>
        </p:txBody>
      </p:sp>
      <p:sp>
        <p:nvSpPr>
          <p:cNvPr id="8" name="Text 6"/>
          <p:cNvSpPr/>
          <p:nvPr/>
        </p:nvSpPr>
        <p:spPr>
          <a:xfrm>
            <a:off x="646986" y="4022646"/>
            <a:ext cx="6442710" cy="2957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Tableau de bord empreinte culturelle personnalisée</a:t>
            </a:r>
            <a:endParaRPr lang="en-US" sz="1450" dirty="0"/>
          </a:p>
        </p:txBody>
      </p:sp>
      <p:sp>
        <p:nvSpPr>
          <p:cNvPr id="9" name="Text 7"/>
          <p:cNvSpPr/>
          <p:nvPr/>
        </p:nvSpPr>
        <p:spPr>
          <a:xfrm>
            <a:off x="7548324" y="2172057"/>
            <a:ext cx="3437096" cy="2888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Identité Visuelle Professionnelle</a:t>
            </a:r>
            <a:endParaRPr lang="en-US" sz="1800" dirty="0"/>
          </a:p>
        </p:txBody>
      </p:sp>
      <p:sp>
        <p:nvSpPr>
          <p:cNvPr id="10" name="Text 8"/>
          <p:cNvSpPr/>
          <p:nvPr/>
        </p:nvSpPr>
        <p:spPr>
          <a:xfrm>
            <a:off x="7548324" y="2645688"/>
            <a:ext cx="6442710" cy="2957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b="1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Logo Pin Culturel :</a:t>
            </a:r>
            <a:endParaRPr lang="en-US" sz="1450" dirty="0"/>
          </a:p>
        </p:txBody>
      </p:sp>
      <p:sp>
        <p:nvSpPr>
          <p:cNvPr id="11" name="Text 9"/>
          <p:cNvSpPr/>
          <p:nvPr/>
        </p:nvSpPr>
        <p:spPr>
          <a:xfrm>
            <a:off x="7548324" y="3107769"/>
            <a:ext cx="6442710" cy="3033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🎭</a:t>
            </a:r>
            <a:r>
              <a:rPr lang="en-US" sz="14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450" b="1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Violet</a:t>
            </a:r>
            <a:r>
              <a:rPr lang="en-US" sz="14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(#8B5CF6) : Spectacles &amp; Théâtre</a:t>
            </a:r>
            <a:endParaRPr lang="en-US" sz="1450" dirty="0"/>
          </a:p>
        </p:txBody>
      </p:sp>
      <p:sp>
        <p:nvSpPr>
          <p:cNvPr id="12" name="Text 10"/>
          <p:cNvSpPr/>
          <p:nvPr/>
        </p:nvSpPr>
        <p:spPr>
          <a:xfrm>
            <a:off x="7548324" y="3475792"/>
            <a:ext cx="6442710" cy="3033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🎵</a:t>
            </a:r>
            <a:r>
              <a:rPr lang="en-US" sz="14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450" b="1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Bleu</a:t>
            </a:r>
            <a:r>
              <a:rPr lang="en-US" sz="14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(#3B82F6) : Musique &amp; Concerts</a:t>
            </a:r>
            <a:endParaRPr lang="en-US" sz="1450" dirty="0"/>
          </a:p>
        </p:txBody>
      </p:sp>
      <p:sp>
        <p:nvSpPr>
          <p:cNvPr id="13" name="Text 11"/>
          <p:cNvSpPr/>
          <p:nvPr/>
        </p:nvSpPr>
        <p:spPr>
          <a:xfrm>
            <a:off x="7548324" y="3843814"/>
            <a:ext cx="6442710" cy="3033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🖼️</a:t>
            </a:r>
            <a:r>
              <a:rPr lang="en-US" sz="14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450" b="1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Vert</a:t>
            </a:r>
            <a:r>
              <a:rPr lang="en-US" sz="14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(#10B981) : Expositions &amp; Musées</a:t>
            </a:r>
            <a:endParaRPr lang="en-US" sz="1450" dirty="0"/>
          </a:p>
        </p:txBody>
      </p:sp>
      <p:sp>
        <p:nvSpPr>
          <p:cNvPr id="14" name="Text 12"/>
          <p:cNvSpPr/>
          <p:nvPr/>
        </p:nvSpPr>
        <p:spPr>
          <a:xfrm>
            <a:off x="7548324" y="4211836"/>
            <a:ext cx="6442710" cy="3033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🏛️</a:t>
            </a:r>
            <a:r>
              <a:rPr lang="en-US" sz="14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450" b="1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Orange</a:t>
            </a:r>
            <a:r>
              <a:rPr lang="en-US" sz="14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(#F59E0B) : Patrimoine &amp; Visites</a:t>
            </a:r>
            <a:endParaRPr lang="en-US" sz="1450" dirty="0"/>
          </a:p>
        </p:txBody>
      </p:sp>
      <p:sp>
        <p:nvSpPr>
          <p:cNvPr id="15" name="Text 13"/>
          <p:cNvSpPr/>
          <p:nvPr/>
        </p:nvSpPr>
        <p:spPr>
          <a:xfrm>
            <a:off x="646986" y="4857155"/>
            <a:ext cx="3376136" cy="3465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Design System Accessible</a:t>
            </a:r>
            <a:endParaRPr lang="en-US" sz="2150" dirty="0"/>
          </a:p>
        </p:txBody>
      </p:sp>
      <p:sp>
        <p:nvSpPr>
          <p:cNvPr id="16" name="Text 14"/>
          <p:cNvSpPr/>
          <p:nvPr/>
        </p:nvSpPr>
        <p:spPr>
          <a:xfrm>
            <a:off x="646986" y="5647373"/>
            <a:ext cx="6442710" cy="2957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50" b="1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Typography :</a:t>
            </a:r>
            <a:r>
              <a:rPr lang="en-US" sz="14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Poppins Bold (titres) + Inter Medium (texte)</a:t>
            </a:r>
            <a:endParaRPr lang="en-US" sz="1450" dirty="0"/>
          </a:p>
        </p:txBody>
      </p:sp>
      <p:sp>
        <p:nvSpPr>
          <p:cNvPr id="17" name="Text 15"/>
          <p:cNvSpPr/>
          <p:nvPr/>
        </p:nvSpPr>
        <p:spPr>
          <a:xfrm>
            <a:off x="646986" y="6007775"/>
            <a:ext cx="6442710" cy="2957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50" b="1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Couleur principale :</a:t>
            </a:r>
            <a:r>
              <a:rPr lang="en-US" sz="14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Bleu Radar #2563EB + palette contextuelle</a:t>
            </a:r>
            <a:endParaRPr lang="en-US" sz="1450" dirty="0"/>
          </a:p>
        </p:txBody>
      </p:sp>
      <p:sp>
        <p:nvSpPr>
          <p:cNvPr id="18" name="Text 16"/>
          <p:cNvSpPr/>
          <p:nvPr/>
        </p:nvSpPr>
        <p:spPr>
          <a:xfrm>
            <a:off x="646986" y="6368177"/>
            <a:ext cx="6442710" cy="2957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50" b="1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Accessibilité :</a:t>
            </a:r>
            <a:r>
              <a:rPr lang="en-US" sz="14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WCAG 2.1 AA native (contraste 4.5:1 minimum)</a:t>
            </a:r>
            <a:endParaRPr lang="en-US" sz="1450" dirty="0"/>
          </a:p>
        </p:txBody>
      </p:sp>
      <p:sp>
        <p:nvSpPr>
          <p:cNvPr id="19" name="Text 17"/>
          <p:cNvSpPr/>
          <p:nvPr/>
        </p:nvSpPr>
        <p:spPr>
          <a:xfrm>
            <a:off x="646986" y="6728579"/>
            <a:ext cx="6442710" cy="2957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50" b="1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Responsive :</a:t>
            </a:r>
            <a:r>
              <a:rPr lang="en-US" sz="14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320px → 1440px adaptatif, mobile-first priority</a:t>
            </a:r>
            <a:endParaRPr lang="en-US" sz="1450" dirty="0"/>
          </a:p>
        </p:txBody>
      </p:sp>
      <p:sp>
        <p:nvSpPr>
          <p:cNvPr id="20" name="Text 18"/>
          <p:cNvSpPr/>
          <p:nvPr/>
        </p:nvSpPr>
        <p:spPr>
          <a:xfrm>
            <a:off x="7548324" y="5665827"/>
            <a:ext cx="2310884" cy="2888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Style Visuel</a:t>
            </a:r>
            <a:endParaRPr lang="en-US" sz="1800" dirty="0"/>
          </a:p>
        </p:txBody>
      </p:sp>
      <p:sp>
        <p:nvSpPr>
          <p:cNvPr id="21" name="Text 19"/>
          <p:cNvSpPr/>
          <p:nvPr/>
        </p:nvSpPr>
        <p:spPr>
          <a:xfrm>
            <a:off x="7548324" y="6139458"/>
            <a:ext cx="6442710" cy="2957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Photos authentiques lieux culturels parisiens (pas de stock photos)</a:t>
            </a:r>
            <a:endParaRPr lang="en-US" sz="1450" dirty="0"/>
          </a:p>
        </p:txBody>
      </p:sp>
      <p:sp>
        <p:nvSpPr>
          <p:cNvPr id="22" name="Text 20"/>
          <p:cNvSpPr/>
          <p:nvPr/>
        </p:nvSpPr>
        <p:spPr>
          <a:xfrm>
            <a:off x="7548324" y="6499860"/>
            <a:ext cx="6442710" cy="2957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Interface épurée anti-fatigue, animations CSS3 fluides</a:t>
            </a:r>
            <a:endParaRPr lang="en-US" sz="1450" dirty="0"/>
          </a:p>
        </p:txBody>
      </p:sp>
      <p:sp>
        <p:nvSpPr>
          <p:cNvPr id="23" name="Text 21"/>
          <p:cNvSpPr/>
          <p:nvPr/>
        </p:nvSpPr>
        <p:spPr>
          <a:xfrm>
            <a:off x="7548324" y="6860262"/>
            <a:ext cx="6442710" cy="2957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Géolocalisation intelligente + mode offline disponible</a:t>
            </a:r>
            <a:endParaRPr lang="en-US" sz="1450" dirty="0"/>
          </a:p>
        </p:txBody>
      </p:sp>
      <p:sp>
        <p:nvSpPr>
          <p:cNvPr id="24" name="Text 22"/>
          <p:cNvSpPr/>
          <p:nvPr/>
        </p:nvSpPr>
        <p:spPr>
          <a:xfrm>
            <a:off x="646986" y="7428548"/>
            <a:ext cx="13336429" cy="2957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Interface révolutionnaire alliant esthétique soignée et performance technique optimale.</a:t>
            </a:r>
            <a:endParaRPr lang="en-US" sz="14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01848" y="507563"/>
            <a:ext cx="3847862" cy="4480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00"/>
              </a:lnSpc>
              <a:buNone/>
            </a:pPr>
            <a:r>
              <a:rPr lang="en-US" sz="280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VIDÉO LANDING PAGE</a:t>
            </a:r>
            <a:endParaRPr lang="en-US" sz="2800" dirty="0"/>
          </a:p>
        </p:txBody>
      </p:sp>
      <p:sp>
        <p:nvSpPr>
          <p:cNvPr id="3" name="Text 1"/>
          <p:cNvSpPr/>
          <p:nvPr/>
        </p:nvSpPr>
        <p:spPr>
          <a:xfrm>
            <a:off x="501848" y="1170622"/>
            <a:ext cx="4898350" cy="2688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Démonstration Live - Landing Page CultureRadar</a:t>
            </a:r>
            <a:endParaRPr lang="en-US" sz="1650" dirty="0"/>
          </a:p>
        </p:txBody>
      </p:sp>
      <p:sp>
        <p:nvSpPr>
          <p:cNvPr id="4" name="Text 2"/>
          <p:cNvSpPr/>
          <p:nvPr/>
        </p:nvSpPr>
        <p:spPr>
          <a:xfrm>
            <a:off x="501848" y="1654493"/>
            <a:ext cx="2406610" cy="2240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Contenu Vidéo (2-3 minutes)</a:t>
            </a:r>
            <a:endParaRPr lang="en-US" sz="1400" dirty="0"/>
          </a:p>
        </p:txBody>
      </p:sp>
      <p:sp>
        <p:nvSpPr>
          <p:cNvPr id="17" name="Text 15"/>
          <p:cNvSpPr/>
          <p:nvPr/>
        </p:nvSpPr>
        <p:spPr>
          <a:xfrm>
            <a:off x="501848" y="4785479"/>
            <a:ext cx="2151221" cy="2688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endParaRPr lang="en-US" sz="16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34353" y="421838"/>
            <a:ext cx="8236029" cy="4770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50"/>
              </a:lnSpc>
              <a:buNone/>
            </a:pPr>
            <a:r>
              <a:rPr lang="en-US" sz="300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CONFORMITÉ JURIDIQUE &amp; RÉGLEMENTAIRE</a:t>
            </a:r>
            <a:endParaRPr lang="en-US" sz="3000" dirty="0"/>
          </a:p>
        </p:txBody>
      </p:sp>
      <p:sp>
        <p:nvSpPr>
          <p:cNvPr id="3" name="Text 1"/>
          <p:cNvSpPr/>
          <p:nvPr/>
        </p:nvSpPr>
        <p:spPr>
          <a:xfrm>
            <a:off x="534353" y="1127879"/>
            <a:ext cx="4403169" cy="2863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RGPD - Protection Données Personnelles</a:t>
            </a:r>
            <a:endParaRPr lang="en-US" sz="1800" dirty="0"/>
          </a:p>
        </p:txBody>
      </p:sp>
      <p:sp>
        <p:nvSpPr>
          <p:cNvPr id="4" name="Text 2"/>
          <p:cNvSpPr/>
          <p:nvPr/>
        </p:nvSpPr>
        <p:spPr>
          <a:xfrm>
            <a:off x="534353" y="1795820"/>
            <a:ext cx="2090142" cy="2384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0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Obligations Respectées</a:t>
            </a:r>
            <a:endParaRPr lang="en-US" sz="1500" dirty="0"/>
          </a:p>
        </p:txBody>
      </p:sp>
      <p:sp>
        <p:nvSpPr>
          <p:cNvPr id="5" name="Text 3"/>
          <p:cNvSpPr/>
          <p:nvPr/>
        </p:nvSpPr>
        <p:spPr>
          <a:xfrm>
            <a:off x="534353" y="2186940"/>
            <a:ext cx="6594634" cy="2441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sz="12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Consentement explicite case à cocher séparée (jamais pré-cochée)</a:t>
            </a:r>
            <a:endParaRPr lang="en-US" sz="1200" dirty="0"/>
          </a:p>
        </p:txBody>
      </p:sp>
      <p:sp>
        <p:nvSpPr>
          <p:cNvPr id="6" name="Text 4"/>
          <p:cNvSpPr/>
          <p:nvPr/>
        </p:nvSpPr>
        <p:spPr>
          <a:xfrm>
            <a:off x="534353" y="2484477"/>
            <a:ext cx="6594634" cy="2441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sz="12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Double opt-in confirmation email obligatoire</a:t>
            </a:r>
            <a:endParaRPr lang="en-US" sz="1200" dirty="0"/>
          </a:p>
        </p:txBody>
      </p:sp>
      <p:sp>
        <p:nvSpPr>
          <p:cNvPr id="7" name="Text 5"/>
          <p:cNvSpPr/>
          <p:nvPr/>
        </p:nvSpPr>
        <p:spPr>
          <a:xfrm>
            <a:off x="534353" y="2782014"/>
            <a:ext cx="6594634" cy="2441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sz="12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Droit à l'oubli suppression automatique après 3 ans inactivité</a:t>
            </a:r>
            <a:endParaRPr lang="en-US" sz="1200" dirty="0"/>
          </a:p>
        </p:txBody>
      </p:sp>
      <p:sp>
        <p:nvSpPr>
          <p:cNvPr id="8" name="Text 6"/>
          <p:cNvSpPr/>
          <p:nvPr/>
        </p:nvSpPr>
        <p:spPr>
          <a:xfrm>
            <a:off x="534353" y="3079552"/>
            <a:ext cx="6594634" cy="2441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sz="12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Portabilité données export format standard</a:t>
            </a:r>
            <a:endParaRPr lang="en-US" sz="1200" dirty="0"/>
          </a:p>
        </p:txBody>
      </p:sp>
      <p:sp>
        <p:nvSpPr>
          <p:cNvPr id="9" name="Text 7"/>
          <p:cNvSpPr/>
          <p:nvPr/>
        </p:nvSpPr>
        <p:spPr>
          <a:xfrm>
            <a:off x="534353" y="3377089"/>
            <a:ext cx="6594634" cy="2441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sz="12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Chiffrement bout en bout AES-256 toutes données sensibles</a:t>
            </a:r>
            <a:endParaRPr lang="en-US" sz="1200" dirty="0"/>
          </a:p>
        </p:txBody>
      </p:sp>
      <p:sp>
        <p:nvSpPr>
          <p:cNvPr id="10" name="Text 8"/>
          <p:cNvSpPr/>
          <p:nvPr/>
        </p:nvSpPr>
        <p:spPr>
          <a:xfrm>
            <a:off x="534353" y="3674626"/>
            <a:ext cx="6594634" cy="2441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sz="12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Désabonnement 1-clic dans chaque communication</a:t>
            </a:r>
            <a:endParaRPr lang="en-US" sz="1200" dirty="0"/>
          </a:p>
        </p:txBody>
      </p:sp>
      <p:sp>
        <p:nvSpPr>
          <p:cNvPr id="11" name="Text 9"/>
          <p:cNvSpPr/>
          <p:nvPr/>
        </p:nvSpPr>
        <p:spPr>
          <a:xfrm>
            <a:off x="7509034" y="1795820"/>
            <a:ext cx="1908572" cy="2384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0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Traçabilité Complète</a:t>
            </a:r>
            <a:endParaRPr lang="en-US" sz="1500" dirty="0"/>
          </a:p>
        </p:txBody>
      </p:sp>
      <p:sp>
        <p:nvSpPr>
          <p:cNvPr id="12" name="Text 10"/>
          <p:cNvSpPr/>
          <p:nvPr/>
        </p:nvSpPr>
        <p:spPr>
          <a:xfrm>
            <a:off x="7509034" y="2186940"/>
            <a:ext cx="6594634" cy="2441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sz="12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Horodatage chaque consentement</a:t>
            </a:r>
            <a:endParaRPr lang="en-US" sz="1200" dirty="0"/>
          </a:p>
        </p:txBody>
      </p:sp>
      <p:sp>
        <p:nvSpPr>
          <p:cNvPr id="13" name="Text 11"/>
          <p:cNvSpPr/>
          <p:nvPr/>
        </p:nvSpPr>
        <p:spPr>
          <a:xfrm>
            <a:off x="7509034" y="2484477"/>
            <a:ext cx="6594634" cy="2441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sz="12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Journalisation modifications profil</a:t>
            </a:r>
            <a:endParaRPr lang="en-US" sz="1200" dirty="0"/>
          </a:p>
        </p:txBody>
      </p:sp>
      <p:sp>
        <p:nvSpPr>
          <p:cNvPr id="14" name="Text 12"/>
          <p:cNvSpPr/>
          <p:nvPr/>
        </p:nvSpPr>
        <p:spPr>
          <a:xfrm>
            <a:off x="7509034" y="2782014"/>
            <a:ext cx="6594634" cy="2441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sz="12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Rapport RGPD exportable sur demande</a:t>
            </a:r>
            <a:endParaRPr lang="en-US" sz="1200" dirty="0"/>
          </a:p>
        </p:txBody>
      </p:sp>
      <p:sp>
        <p:nvSpPr>
          <p:cNvPr id="15" name="Text 13"/>
          <p:cNvSpPr/>
          <p:nvPr/>
        </p:nvSpPr>
        <p:spPr>
          <a:xfrm>
            <a:off x="7509034" y="3079552"/>
            <a:ext cx="6594634" cy="2441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sz="12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DPO externe mandaté (cabinet spécialisé)</a:t>
            </a:r>
            <a:endParaRPr lang="en-US" sz="1200" dirty="0"/>
          </a:p>
        </p:txBody>
      </p:sp>
      <p:sp>
        <p:nvSpPr>
          <p:cNvPr id="16" name="Text 14"/>
          <p:cNvSpPr/>
          <p:nvPr/>
        </p:nvSpPr>
        <p:spPr>
          <a:xfrm>
            <a:off x="534353" y="4201120"/>
            <a:ext cx="3444478" cy="2863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RGAA - Accessibilité Numérique</a:t>
            </a:r>
            <a:endParaRPr lang="en-US" sz="1800" dirty="0"/>
          </a:p>
        </p:txBody>
      </p:sp>
      <p:pic>
        <p:nvPicPr>
          <p:cNvPr id="1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353" y="4716423"/>
            <a:ext cx="381714" cy="381714"/>
          </a:xfrm>
          <a:prstGeom prst="rect">
            <a:avLst/>
          </a:prstGeom>
        </p:spPr>
      </p:pic>
      <p:sp>
        <p:nvSpPr>
          <p:cNvPr id="18" name="Text 15"/>
          <p:cNvSpPr/>
          <p:nvPr/>
        </p:nvSpPr>
        <p:spPr>
          <a:xfrm>
            <a:off x="534353" y="5288994"/>
            <a:ext cx="1908572" cy="2384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Contrastes</a:t>
            </a:r>
            <a:endParaRPr lang="en-US" sz="1500" dirty="0"/>
          </a:p>
        </p:txBody>
      </p:sp>
      <p:sp>
        <p:nvSpPr>
          <p:cNvPr id="19" name="Text 16"/>
          <p:cNvSpPr/>
          <p:nvPr/>
        </p:nvSpPr>
        <p:spPr>
          <a:xfrm>
            <a:off x="534353" y="5619036"/>
            <a:ext cx="6685359" cy="2441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4.5:1 minimum respectés</a:t>
            </a:r>
            <a:endParaRPr lang="en-US" sz="1200" dirty="0"/>
          </a:p>
        </p:txBody>
      </p:sp>
      <p:pic>
        <p:nvPicPr>
          <p:cNvPr id="2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0569" y="4716423"/>
            <a:ext cx="381714" cy="381714"/>
          </a:xfrm>
          <a:prstGeom prst="rect">
            <a:avLst/>
          </a:prstGeom>
        </p:spPr>
      </p:pic>
      <p:sp>
        <p:nvSpPr>
          <p:cNvPr id="21" name="Text 17"/>
          <p:cNvSpPr/>
          <p:nvPr/>
        </p:nvSpPr>
        <p:spPr>
          <a:xfrm>
            <a:off x="7410569" y="5288994"/>
            <a:ext cx="1908572" cy="2384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Navigation clavier</a:t>
            </a:r>
            <a:endParaRPr lang="en-US" sz="1500" dirty="0"/>
          </a:p>
        </p:txBody>
      </p:sp>
      <p:sp>
        <p:nvSpPr>
          <p:cNvPr id="22" name="Text 18"/>
          <p:cNvSpPr/>
          <p:nvPr/>
        </p:nvSpPr>
        <p:spPr>
          <a:xfrm>
            <a:off x="7410569" y="5619036"/>
            <a:ext cx="6685478" cy="2441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100% fonctionnelle</a:t>
            </a:r>
            <a:endParaRPr lang="en-US" sz="1200" dirty="0"/>
          </a:p>
        </p:txBody>
      </p:sp>
      <p:pic>
        <p:nvPicPr>
          <p:cNvPr id="2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4353" y="6244947"/>
            <a:ext cx="381714" cy="381714"/>
          </a:xfrm>
          <a:prstGeom prst="rect">
            <a:avLst/>
          </a:prstGeom>
        </p:spPr>
      </p:pic>
      <p:sp>
        <p:nvSpPr>
          <p:cNvPr id="24" name="Text 19"/>
          <p:cNvSpPr/>
          <p:nvPr/>
        </p:nvSpPr>
        <p:spPr>
          <a:xfrm>
            <a:off x="534353" y="6817519"/>
            <a:ext cx="1908572" cy="2384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Lecteurs d'écran</a:t>
            </a:r>
            <a:endParaRPr lang="en-US" sz="1500" dirty="0"/>
          </a:p>
        </p:txBody>
      </p:sp>
      <p:sp>
        <p:nvSpPr>
          <p:cNvPr id="25" name="Text 20"/>
          <p:cNvSpPr/>
          <p:nvPr/>
        </p:nvSpPr>
        <p:spPr>
          <a:xfrm>
            <a:off x="534353" y="7147560"/>
            <a:ext cx="6685359" cy="2441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Compatibilité NVDA/JAWS</a:t>
            </a:r>
            <a:endParaRPr lang="en-US" sz="1200" dirty="0"/>
          </a:p>
        </p:txBody>
      </p:sp>
      <p:pic>
        <p:nvPicPr>
          <p:cNvPr id="26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10569" y="6244947"/>
            <a:ext cx="381714" cy="381714"/>
          </a:xfrm>
          <a:prstGeom prst="rect">
            <a:avLst/>
          </a:prstGeom>
        </p:spPr>
      </p:pic>
      <p:sp>
        <p:nvSpPr>
          <p:cNvPr id="27" name="Text 21"/>
          <p:cNvSpPr/>
          <p:nvPr/>
        </p:nvSpPr>
        <p:spPr>
          <a:xfrm>
            <a:off x="7410569" y="6817519"/>
            <a:ext cx="1908572" cy="2384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Alt-text</a:t>
            </a:r>
            <a:endParaRPr lang="en-US" sz="1500" dirty="0"/>
          </a:p>
        </p:txBody>
      </p:sp>
      <p:sp>
        <p:nvSpPr>
          <p:cNvPr id="28" name="Text 22"/>
          <p:cNvSpPr/>
          <p:nvPr/>
        </p:nvSpPr>
        <p:spPr>
          <a:xfrm>
            <a:off x="7410569" y="7147560"/>
            <a:ext cx="6685478" cy="2441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Toutes images descriptives</a:t>
            </a:r>
            <a:endParaRPr lang="en-US" sz="1200" dirty="0"/>
          </a:p>
        </p:txBody>
      </p:sp>
      <p:sp>
        <p:nvSpPr>
          <p:cNvPr id="29" name="Text 23"/>
          <p:cNvSpPr/>
          <p:nvPr/>
        </p:nvSpPr>
        <p:spPr>
          <a:xfrm>
            <a:off x="534353" y="7563445"/>
            <a:ext cx="13561695" cy="2441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Conformité juridique totale garantie - aucun risque légal pour le lancement et l'exploitation de CultureRadar.</a:t>
            </a:r>
            <a:endParaRPr lang="en-US" sz="12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</TotalTime>
  <Words>3033</Words>
  <Application>Microsoft Office PowerPoint</Application>
  <PresentationFormat>Personnalisé</PresentationFormat>
  <Paragraphs>590</Paragraphs>
  <Slides>23</Slides>
  <Notes>23</Notes>
  <HiddenSlides>1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23</vt:i4>
      </vt:variant>
    </vt:vector>
  </HeadingPairs>
  <TitlesOfParts>
    <vt:vector size="27" baseType="lpstr">
      <vt:lpstr>Inter</vt:lpstr>
      <vt:lpstr>Arial</vt:lpstr>
      <vt:lpstr>Instrument Sans Medium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Manouk Glasius</dc:creator>
  <cp:lastModifiedBy>Manouk Glasius</cp:lastModifiedBy>
  <cp:revision>3</cp:revision>
  <dcterms:created xsi:type="dcterms:W3CDTF">2025-06-26T22:05:24Z</dcterms:created>
  <dcterms:modified xsi:type="dcterms:W3CDTF">2025-08-04T17:15:36Z</dcterms:modified>
</cp:coreProperties>
</file>